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6" d="100"/>
          <a:sy n="106" d="100"/>
        </p:scale>
        <p:origin x="110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32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3" name="Image 0" descr="https://cdn.jwplayer.com/v2/media/rNM4QAjp/poster.jpg?width=1920"/>
          <p:cNvPicPr>
            <a:picLocks noChangeAspect="1"/>
          </p:cNvPicPr>
          <p:nvPr/>
        </p:nvPicPr>
        <p:blipFill>
          <a:blip r:embed="rId3"/>
          <a:srcRect/>
          <a:stretch/>
        </p:blipFill>
        <p:spPr>
          <a:xfrm>
            <a:off x="-2088366" y="-1419792"/>
            <a:ext cx="11813547" cy="6563082"/>
          </a:xfrm>
          <a:prstGeom prst="rect">
            <a:avLst/>
          </a:prstGeom>
        </p:spPr>
      </p:pic>
      <p:sp>
        <p:nvSpPr>
          <p:cNvPr id="4" name="Text 0"/>
          <p:cNvSpPr/>
          <p:nvPr/>
        </p:nvSpPr>
        <p:spPr>
          <a:xfrm>
            <a:off x="223599" y="3069876"/>
            <a:ext cx="6191250" cy="1676400"/>
          </a:xfrm>
          <a:prstGeom prst="rect">
            <a:avLst/>
          </a:prstGeom>
          <a:noFill/>
          <a:ln/>
        </p:spPr>
        <p:txBody>
          <a:bodyPr wrap="square" lIns="0" tIns="0" rIns="0" bIns="0" rtlCol="0" anchor="b"/>
          <a:lstStyle/>
          <a:p>
            <a:pPr algn="l">
              <a:lnSpc>
                <a:spcPts val="6600"/>
              </a:lnSpc>
            </a:pPr>
            <a:r>
              <a:rPr lang="en-US" sz="6000" b="1" kern="0" spc="-24" dirty="0">
                <a:solidFill>
                  <a:srgbClr val="000000"/>
                </a:solidFill>
                <a:latin typeface="General Sans" pitchFamily="34" charset="0"/>
                <a:ea typeface="General Sans" pitchFamily="34" charset="-122"/>
                <a:cs typeface="General Sans" pitchFamily="34" charset="-120"/>
              </a:rPr>
              <a:t>LAPTOP PRICE PREDICTOR</a:t>
            </a:r>
            <a:endParaRPr lang="en-US" sz="6000" dirty="0"/>
          </a:p>
        </p:txBody>
      </p:sp>
      <p:pic>
        <p:nvPicPr>
          <p:cNvPr id="5" name="Image 1" descr="https://external-media.api.pitch.com/provider/icons8/fluent-systems-filled/laptop-coding.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0219" y="384438"/>
            <a:ext cx="814304" cy="814304"/>
          </a:xfrm>
          <a:prstGeom prst="rect">
            <a:avLst/>
          </a:prstGeom>
        </p:spPr>
      </p:pic>
      <p:pic>
        <p:nvPicPr>
          <p:cNvPr id="6" name="Image 2" descr="https://external-media.api.pitch.com/provider/icons8/fluent-systems-regular/macbook.sv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515257" y="1201703"/>
            <a:ext cx="783874" cy="783874"/>
          </a:xfrm>
          <a:prstGeom prst="rect">
            <a:avLst/>
          </a:prstGeom>
        </p:spPr>
      </p:pic>
      <p:pic>
        <p:nvPicPr>
          <p:cNvPr id="7" name="Image 3" descr="https://external-media.api.pitch.com/provider/icons8/fluent-systems-regular/laptop-analytic.sv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97652" y="1984191"/>
            <a:ext cx="844734" cy="8447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7645" y="477134"/>
            <a:ext cx="3795712" cy="4190878"/>
          </a:xfrm>
          <a:prstGeom prst="roundRect">
            <a:avLst>
              <a:gd name="adj" fmla="val 3150"/>
            </a:avLst>
          </a:prstGeom>
          <a:solidFill>
            <a:srgbClr val="F4FBFF"/>
          </a:solidFill>
          <a:ln/>
        </p:spPr>
      </p:sp>
      <p:sp>
        <p:nvSpPr>
          <p:cNvPr id="4" name="Text 1"/>
          <p:cNvSpPr/>
          <p:nvPr/>
        </p:nvSpPr>
        <p:spPr>
          <a:xfrm>
            <a:off x="4865158" y="247300"/>
            <a:ext cx="3619441" cy="342900"/>
          </a:xfrm>
          <a:prstGeom prst="rect">
            <a:avLst/>
          </a:prstGeom>
          <a:noFill/>
          <a:ln/>
        </p:spPr>
        <p:txBody>
          <a:bodyPr wrap="square" lIns="0" tIns="0" rIns="0" bIns="0" rtlCol="0" anchor="t"/>
          <a:lstStyle/>
          <a:p>
            <a:pPr algn="l">
              <a:lnSpc>
                <a:spcPts val="2700"/>
              </a:lnSpc>
            </a:pPr>
            <a:r>
              <a:rPr lang="en-US" sz="2300" b="1" kern="0" spc="-24" dirty="0">
                <a:solidFill>
                  <a:srgbClr val="000000"/>
                </a:solidFill>
                <a:latin typeface="General Sans" pitchFamily="34" charset="0"/>
                <a:ea typeface="General Sans" pitchFamily="34" charset="-122"/>
                <a:cs typeface="General Sans" pitchFamily="34" charset="-120"/>
              </a:rPr>
              <a:t>Literature Survey​</a:t>
            </a:r>
            <a:endParaRPr lang="en-US" sz="2250" dirty="0"/>
          </a:p>
        </p:txBody>
      </p:sp>
      <p:sp>
        <p:nvSpPr>
          <p:cNvPr id="5" name="Text 2"/>
          <p:cNvSpPr/>
          <p:nvPr/>
        </p:nvSpPr>
        <p:spPr>
          <a:xfrm>
            <a:off x="4866791" y="721721"/>
            <a:ext cx="3800952" cy="4053840"/>
          </a:xfrm>
          <a:prstGeom prst="rect">
            <a:avLst/>
          </a:prstGeom>
          <a:noFill/>
          <a:ln/>
        </p:spPr>
        <p:txBody>
          <a:bodyPr wrap="square" lIns="0" tIns="0" rIns="0" bIns="0" rtlCol="0" anchor="t"/>
          <a:lstStyle/>
          <a:p>
            <a:pPr algn="l">
              <a:lnSpc>
                <a:spcPts val="1680"/>
              </a:lnSpc>
            </a:pPr>
            <a:r>
              <a:rPr lang="en-US" sz="1000" b="1" kern="0" spc="-12" dirty="0">
                <a:solidFill>
                  <a:srgbClr val="000000"/>
                </a:solidFill>
                <a:latin typeface="Public Sans" pitchFamily="34" charset="0"/>
                <a:ea typeface="Public Sans" pitchFamily="34" charset="-122"/>
                <a:cs typeface="Public Sans" pitchFamily="34" charset="-120"/>
              </a:rPr>
              <a:t>"Price Tracking in E-commerce: A Literature Review" </a:t>
            </a:r>
            <a:r>
              <a:rPr lang="en-US" sz="1100" b="0" kern="0" spc="-12" dirty="0">
                <a:solidFill>
                  <a:srgbClr val="000000"/>
                </a:solidFill>
                <a:latin typeface="Public Sans" pitchFamily="34" charset="0"/>
                <a:ea typeface="Public Sans" pitchFamily="34" charset="-122"/>
                <a:cs typeface="Public Sans" pitchFamily="34" charset="-120"/>
              </a:rPr>
              <a:t>is a research paper published in 2021 by K. Wang, J. Su, X. Zhang, and Y. Shi. The paper provides a comprehensive literature review of the current state-of-the-art research on price tracking in e-commerce.</a:t>
            </a:r>
            <a:endParaRPr lang="en-US" sz="1050" dirty="0"/>
          </a:p>
          <a:p>
            <a:pPr algn="l">
              <a:lnSpc>
                <a:spcPts val="1680"/>
              </a:lnSpc>
            </a:pPr>
            <a:endParaRPr lang="en-US" sz="1050" dirty="0"/>
          </a:p>
          <a:p>
            <a:pPr algn="l">
              <a:lnSpc>
                <a:spcPts val="1680"/>
              </a:lnSpc>
            </a:pPr>
            <a:r>
              <a:rPr lang="en-US" sz="1000" b="0" kern="0" spc="-12" dirty="0">
                <a:solidFill>
                  <a:srgbClr val="000000"/>
                </a:solidFill>
                <a:latin typeface="Public Sans" pitchFamily="34" charset="0"/>
                <a:ea typeface="Public Sans" pitchFamily="34" charset="-122"/>
                <a:cs typeface="Public Sans" pitchFamily="34" charset="-120"/>
              </a:rPr>
              <a:t>The paper begins with an introduction to the importance of price tracking in e-commerce and the challenges faced by businesses in this area. It then provides an overview of the different methods used for price tracking, such as web scraping, data mining, and machine learning.The authors examine the impact of e-commerce platforms and online marketplaces on pricing, as well as the emergence of new technologies such as blockchain and artificial intelligence</a:t>
            </a:r>
            <a:endParaRPr lang="en-US" sz="1050" dirty="0"/>
          </a:p>
          <a:p>
            <a:pPr algn="l">
              <a:lnSpc>
                <a:spcPts val="1680"/>
              </a:lnSpc>
            </a:pPr>
            <a:endParaRPr lang="en-US" sz="1050" dirty="0"/>
          </a:p>
          <a:p>
            <a:pPr algn="l">
              <a:lnSpc>
                <a:spcPts val="1680"/>
              </a:lnSpc>
            </a:pPr>
            <a:r>
              <a:rPr lang="en-US" sz="1000" b="0" kern="0" spc="-12" dirty="0">
                <a:solidFill>
                  <a:srgbClr val="000000"/>
                </a:solidFill>
                <a:latin typeface="Public Sans" pitchFamily="34" charset="0"/>
                <a:ea typeface="Public Sans" pitchFamily="34" charset="-122"/>
                <a:cs typeface="Public Sans" pitchFamily="34" charset="-120"/>
              </a:rPr>
              <a:t>Finally, the paper concludes with a discussion of the future directions for research in price tracking and e-commerce. It identifies the need for further research in areas such as ethical considerations in price tracking, the impact of social media on pricing, and the development of new pricing models and strategies.</a:t>
            </a:r>
            <a:endParaRPr lang="en-US" sz="1050" dirty="0"/>
          </a:p>
        </p:txBody>
      </p:sp>
      <p:sp>
        <p:nvSpPr>
          <p:cNvPr id="6" name="Shape 3"/>
          <p:cNvSpPr/>
          <p:nvPr/>
        </p:nvSpPr>
        <p:spPr>
          <a:xfrm>
            <a:off x="4865441" y="1715532"/>
            <a:ext cx="3619546" cy="0"/>
          </a:xfrm>
          <a:prstGeom prst="line">
            <a:avLst/>
          </a:prstGeom>
          <a:solidFill>
            <a:srgbClr val="0568FD"/>
          </a:solidFill>
          <a:ln w="5292">
            <a:solidFill>
              <a:srgbClr val="E5E5E5"/>
            </a:solidFill>
            <a:prstDash val="solid"/>
            <a:headEnd type="none"/>
            <a:tailEnd type="none"/>
          </a:ln>
        </p:spPr>
      </p:sp>
      <p:pic>
        <p:nvPicPr>
          <p:cNvPr id="7" name="Image 0" descr="https://media3.giphy.com/media/l0IyfjTLCd31N7xHq/giphy.gif"/>
          <p:cNvPicPr>
            <a:picLocks noChangeAspect="1"/>
          </p:cNvPicPr>
          <p:nvPr/>
        </p:nvPicPr>
        <p:blipFill>
          <a:blip r:embed="rId3"/>
          <a:srcRect l="8064" r="8064"/>
          <a:stretch/>
        </p:blipFill>
        <p:spPr>
          <a:xfrm>
            <a:off x="474985" y="247402"/>
            <a:ext cx="3798006" cy="4528337"/>
          </a:xfrm>
          <a:prstGeom prst="rect">
            <a:avLst/>
          </a:prstGeom>
        </p:spPr>
      </p:pic>
      <p:sp>
        <p:nvSpPr>
          <p:cNvPr id="8" name="Shape 4"/>
          <p:cNvSpPr/>
          <p:nvPr/>
        </p:nvSpPr>
        <p:spPr>
          <a:xfrm>
            <a:off x="4864369" y="3595041"/>
            <a:ext cx="3619546" cy="0"/>
          </a:xfrm>
          <a:prstGeom prst="line">
            <a:avLst/>
          </a:prstGeom>
          <a:solidFill>
            <a:srgbClr val="0568FD"/>
          </a:solidFill>
          <a:ln w="5292">
            <a:solidFill>
              <a:srgbClr val="E5E5E5"/>
            </a:solidFill>
            <a:prstDash val="solid"/>
            <a:headEnd type="none"/>
            <a:tailEnd type="none"/>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7645" y="477134"/>
            <a:ext cx="3795712" cy="4190878"/>
          </a:xfrm>
          <a:prstGeom prst="roundRect">
            <a:avLst>
              <a:gd name="adj" fmla="val 3150"/>
            </a:avLst>
          </a:prstGeom>
          <a:solidFill>
            <a:srgbClr val="F4FBFF"/>
          </a:solidFill>
          <a:ln/>
        </p:spPr>
      </p:sp>
      <p:sp>
        <p:nvSpPr>
          <p:cNvPr id="4" name="Text 1"/>
          <p:cNvSpPr/>
          <p:nvPr/>
        </p:nvSpPr>
        <p:spPr>
          <a:xfrm>
            <a:off x="4774428" y="247300"/>
            <a:ext cx="3619440" cy="342900"/>
          </a:xfrm>
          <a:prstGeom prst="rect">
            <a:avLst/>
          </a:prstGeom>
          <a:noFill/>
          <a:ln/>
        </p:spPr>
        <p:txBody>
          <a:bodyPr wrap="square" lIns="0" tIns="0" rIns="0" bIns="0" rtlCol="0" anchor="t"/>
          <a:lstStyle/>
          <a:p>
            <a:pPr algn="l">
              <a:lnSpc>
                <a:spcPts val="2700"/>
              </a:lnSpc>
            </a:pPr>
            <a:r>
              <a:rPr lang="en-US" sz="2300" b="1" kern="0" spc="-24" dirty="0">
                <a:solidFill>
                  <a:srgbClr val="000000"/>
                </a:solidFill>
                <a:latin typeface="General Sans" pitchFamily="34" charset="0"/>
                <a:ea typeface="General Sans" pitchFamily="34" charset="-122"/>
                <a:cs typeface="General Sans" pitchFamily="34" charset="-120"/>
              </a:rPr>
              <a:t>Literature Survey​</a:t>
            </a:r>
            <a:endParaRPr lang="en-US" sz="2250" dirty="0"/>
          </a:p>
        </p:txBody>
      </p:sp>
      <p:sp>
        <p:nvSpPr>
          <p:cNvPr id="5" name="Text 2"/>
          <p:cNvSpPr/>
          <p:nvPr/>
        </p:nvSpPr>
        <p:spPr>
          <a:xfrm>
            <a:off x="4776061" y="754713"/>
            <a:ext cx="3800952" cy="3627120"/>
          </a:xfrm>
          <a:prstGeom prst="rect">
            <a:avLst/>
          </a:prstGeom>
          <a:noFill/>
          <a:ln/>
        </p:spPr>
        <p:txBody>
          <a:bodyPr wrap="square" lIns="0" tIns="0" rIns="0" bIns="0" rtlCol="0" anchor="t"/>
          <a:lstStyle/>
          <a:p>
            <a:pPr algn="l">
              <a:lnSpc>
                <a:spcPts val="1680"/>
              </a:lnSpc>
            </a:pPr>
            <a:r>
              <a:rPr lang="en-US" sz="1000" b="1" kern="0" spc="-12" dirty="0">
                <a:solidFill>
                  <a:srgbClr val="000000"/>
                </a:solidFill>
                <a:latin typeface="Public Sans" pitchFamily="34" charset="0"/>
                <a:ea typeface="Public Sans" pitchFamily="34" charset="-122"/>
                <a:cs typeface="Public Sans" pitchFamily="34" charset="-120"/>
              </a:rPr>
              <a:t>"Consumer Responses to Price Changes: An Integrative Review of the Literature"</a:t>
            </a:r>
            <a:r>
              <a:rPr lang="en-US" sz="1100" b="0" kern="0" spc="-12" dirty="0">
                <a:solidFill>
                  <a:srgbClr val="000000"/>
                </a:solidFill>
                <a:latin typeface="Public Sans" pitchFamily="34" charset="0"/>
                <a:ea typeface="Public Sans" pitchFamily="34" charset="-122"/>
                <a:cs typeface="Public Sans" pitchFamily="34" charset="-120"/>
              </a:rPr>
              <a:t> is a research paper published in 2018 by J. Du, L. Lu, and Z. Cao. The paper provides a comprehensive literature review of the research on consumer responses to price changes. </a:t>
            </a:r>
            <a:endParaRPr lang="en-US" sz="1050" dirty="0"/>
          </a:p>
          <a:p>
            <a:pPr algn="l">
              <a:lnSpc>
                <a:spcPts val="1680"/>
              </a:lnSpc>
            </a:pPr>
            <a:endParaRPr lang="en-US" sz="1050" dirty="0"/>
          </a:p>
          <a:p>
            <a:pPr algn="l">
              <a:lnSpc>
                <a:spcPts val="1680"/>
              </a:lnSpc>
            </a:pPr>
            <a:r>
              <a:rPr lang="en-US" sz="1000" b="0" kern="0" spc="-12" dirty="0">
                <a:solidFill>
                  <a:srgbClr val="000000"/>
                </a:solidFill>
                <a:latin typeface="Public Sans" pitchFamily="34" charset="0"/>
                <a:ea typeface="Public Sans" pitchFamily="34" charset="-122"/>
                <a:cs typeface="Public Sans" pitchFamily="34" charset="-120"/>
              </a:rPr>
              <a:t>The paper begins with an overview of the importance of price in the consumer decision-making process and the impact of price changes on consumer behavior. It then explores the different factors that influence consumer responses to price changes, including individual factors, situational factors, and contextual factors. </a:t>
            </a:r>
            <a:endParaRPr lang="en-US" sz="1050" dirty="0"/>
          </a:p>
          <a:p>
            <a:pPr algn="l">
              <a:lnSpc>
                <a:spcPts val="1680"/>
              </a:lnSpc>
            </a:pPr>
            <a:endParaRPr lang="en-US" sz="1050" dirty="0"/>
          </a:p>
          <a:p>
            <a:pPr algn="l">
              <a:lnSpc>
                <a:spcPts val="1680"/>
              </a:lnSpc>
            </a:pPr>
            <a:r>
              <a:rPr lang="en-US" sz="1000" b="0" kern="0" spc="-12" dirty="0">
                <a:solidFill>
                  <a:srgbClr val="000000"/>
                </a:solidFill>
                <a:latin typeface="Public Sans" pitchFamily="34" charset="0"/>
                <a:ea typeface="Public Sans" pitchFamily="34" charset="-122"/>
                <a:cs typeface="Public Sans" pitchFamily="34" charset="-120"/>
              </a:rPr>
              <a:t>The paper provides an in-depth analysis of the different types of consumer responses to price changes, including price acceptance, price rejection, and price search behavior. The authors explore the factors that influence each type of response and how businesses can use this information to develop effective pricing strategies.</a:t>
            </a:r>
            <a:endParaRPr lang="en-US" sz="1050" dirty="0"/>
          </a:p>
        </p:txBody>
      </p:sp>
      <p:sp>
        <p:nvSpPr>
          <p:cNvPr id="6" name="Shape 3"/>
          <p:cNvSpPr/>
          <p:nvPr/>
        </p:nvSpPr>
        <p:spPr>
          <a:xfrm>
            <a:off x="4865441" y="1715532"/>
            <a:ext cx="3619500" cy="0"/>
          </a:xfrm>
          <a:prstGeom prst="line">
            <a:avLst/>
          </a:prstGeom>
          <a:solidFill>
            <a:srgbClr val="0568FD"/>
          </a:solidFill>
          <a:ln w="5292">
            <a:solidFill>
              <a:srgbClr val="E5E5E5"/>
            </a:solidFill>
            <a:prstDash val="solid"/>
            <a:headEnd type="none"/>
            <a:tailEnd type="none"/>
          </a:ln>
        </p:spPr>
      </p:sp>
      <p:sp>
        <p:nvSpPr>
          <p:cNvPr id="7" name="Shape 4"/>
          <p:cNvSpPr/>
          <p:nvPr/>
        </p:nvSpPr>
        <p:spPr>
          <a:xfrm>
            <a:off x="4864369" y="3141392"/>
            <a:ext cx="3619500" cy="0"/>
          </a:xfrm>
          <a:prstGeom prst="line">
            <a:avLst/>
          </a:prstGeom>
          <a:solidFill>
            <a:srgbClr val="0568FD"/>
          </a:solidFill>
          <a:ln w="5292">
            <a:solidFill>
              <a:srgbClr val="E5E5E5"/>
            </a:solidFill>
            <a:prstDash val="solid"/>
            <a:headEnd type="none"/>
            <a:tailEnd type="none"/>
          </a:ln>
        </p:spPr>
      </p:sp>
      <p:pic>
        <p:nvPicPr>
          <p:cNvPr id="8" name="Image 0" descr="https://media1.giphy.com/media/3o7btR4w5GK8CTpNOU/giphy.gif"/>
          <p:cNvPicPr>
            <a:picLocks noChangeAspect="1"/>
          </p:cNvPicPr>
          <p:nvPr/>
        </p:nvPicPr>
        <p:blipFill>
          <a:blip r:embed="rId3"/>
          <a:srcRect l="3662" r="3662"/>
          <a:stretch/>
        </p:blipFill>
        <p:spPr>
          <a:xfrm>
            <a:off x="474985" y="247402"/>
            <a:ext cx="4097015" cy="44208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7645" y="477134"/>
            <a:ext cx="3795712" cy="4190878"/>
          </a:xfrm>
          <a:prstGeom prst="roundRect">
            <a:avLst>
              <a:gd name="adj" fmla="val 3150"/>
            </a:avLst>
          </a:prstGeom>
          <a:solidFill>
            <a:srgbClr val="F4FBFF"/>
          </a:solidFill>
          <a:ln/>
        </p:spPr>
      </p:sp>
      <p:sp>
        <p:nvSpPr>
          <p:cNvPr id="4" name="Text 1"/>
          <p:cNvSpPr/>
          <p:nvPr/>
        </p:nvSpPr>
        <p:spPr>
          <a:xfrm>
            <a:off x="4906399" y="230804"/>
            <a:ext cx="3619441" cy="342900"/>
          </a:xfrm>
          <a:prstGeom prst="rect">
            <a:avLst/>
          </a:prstGeom>
          <a:noFill/>
          <a:ln/>
        </p:spPr>
        <p:txBody>
          <a:bodyPr wrap="square" lIns="0" tIns="0" rIns="0" bIns="0" rtlCol="0" anchor="t"/>
          <a:lstStyle/>
          <a:p>
            <a:pPr algn="l">
              <a:lnSpc>
                <a:spcPts val="2700"/>
              </a:lnSpc>
            </a:pPr>
            <a:r>
              <a:rPr lang="en-US" sz="2300" b="1" kern="0" spc="-24" dirty="0">
                <a:solidFill>
                  <a:srgbClr val="000000"/>
                </a:solidFill>
                <a:latin typeface="General Sans" pitchFamily="34" charset="0"/>
                <a:ea typeface="General Sans" pitchFamily="34" charset="-122"/>
                <a:cs typeface="General Sans" pitchFamily="34" charset="-120"/>
              </a:rPr>
              <a:t>Scope of the survey:</a:t>
            </a:r>
            <a:endParaRPr lang="en-US" sz="2250" dirty="0"/>
          </a:p>
        </p:txBody>
      </p:sp>
      <p:sp>
        <p:nvSpPr>
          <p:cNvPr id="5" name="Text 2"/>
          <p:cNvSpPr/>
          <p:nvPr/>
        </p:nvSpPr>
        <p:spPr>
          <a:xfrm>
            <a:off x="5048250" y="720730"/>
            <a:ext cx="3734753" cy="4053840"/>
          </a:xfrm>
          <a:prstGeom prst="rect">
            <a:avLst/>
          </a:prstGeom>
          <a:noFill/>
          <a:ln/>
        </p:spPr>
        <p:txBody>
          <a:bodyPr wrap="square" lIns="0" tIns="0" rIns="0" bIns="0" rtlCol="0" anchor="t"/>
          <a:lstStyle/>
          <a:p>
            <a:pPr algn="l">
              <a:lnSpc>
                <a:spcPts val="1680"/>
              </a:lnSpc>
            </a:pPr>
            <a:r>
              <a:rPr lang="en-US" sz="1100" b="1" kern="0" spc="-12" dirty="0">
                <a:solidFill>
                  <a:srgbClr val="000000"/>
                </a:solidFill>
                <a:latin typeface="Public Sans" pitchFamily="34" charset="0"/>
                <a:ea typeface="Public Sans" pitchFamily="34" charset="-122"/>
                <a:cs typeface="Public Sans" pitchFamily="34" charset="-120"/>
              </a:rPr>
              <a:t>Price tracking:</a:t>
            </a:r>
            <a:r>
              <a:rPr lang="en-US" sz="1100" b="0" kern="0" spc="-12" dirty="0">
                <a:solidFill>
                  <a:srgbClr val="000000"/>
                </a:solidFill>
                <a:latin typeface="Public Sans" pitchFamily="34" charset="0"/>
                <a:ea typeface="Public Sans" pitchFamily="34" charset="-122"/>
                <a:cs typeface="Public Sans" pitchFamily="34" charset="-120"/>
              </a:rPr>
              <a:t> </a:t>
            </a: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This would involve an overview of the different methods and techniques used to track prices, such as web scraping, data mining, and machine learning. </a:t>
            </a:r>
            <a:endParaRPr lang="en-US" sz="1050" dirty="0"/>
          </a:p>
          <a:p>
            <a:pPr algn="l">
              <a:lnSpc>
                <a:spcPts val="1680"/>
              </a:lnSpc>
            </a:pPr>
            <a:endParaRPr lang="en-US" sz="1050" dirty="0"/>
          </a:p>
          <a:p>
            <a:pPr algn="l">
              <a:lnSpc>
                <a:spcPts val="1680"/>
              </a:lnSpc>
            </a:pPr>
            <a:r>
              <a:rPr lang="en-US" sz="1100" b="1" kern="0" spc="-12" dirty="0">
                <a:solidFill>
                  <a:srgbClr val="000000"/>
                </a:solidFill>
                <a:latin typeface="Public Sans" pitchFamily="34" charset="0"/>
                <a:ea typeface="Public Sans" pitchFamily="34" charset="-122"/>
                <a:cs typeface="Public Sans" pitchFamily="34" charset="-120"/>
              </a:rPr>
              <a:t>Pricing strategies:</a:t>
            </a: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This would include an examination of the different pricing strategies used by businesses, such as dynamic pricing, value-based pricing, and cost-plus pricing. </a:t>
            </a:r>
            <a:endParaRPr lang="en-US" sz="1050" dirty="0"/>
          </a:p>
          <a:p>
            <a:pPr algn="l">
              <a:lnSpc>
                <a:spcPts val="1680"/>
              </a:lnSpc>
            </a:pPr>
            <a:endParaRPr lang="en-US" sz="1050" dirty="0"/>
          </a:p>
          <a:p>
            <a:pPr algn="l">
              <a:lnSpc>
                <a:spcPts val="1680"/>
              </a:lnSpc>
            </a:pPr>
            <a:r>
              <a:rPr lang="en-US" sz="1100" b="1" kern="0" spc="-12" dirty="0">
                <a:solidFill>
                  <a:srgbClr val="000000"/>
                </a:solidFill>
                <a:latin typeface="Public Sans" pitchFamily="34" charset="0"/>
                <a:ea typeface="Public Sans" pitchFamily="34" charset="-122"/>
                <a:cs typeface="Public Sans" pitchFamily="34" charset="-120"/>
              </a:rPr>
              <a:t>Pricing trends:</a:t>
            </a:r>
            <a:r>
              <a:rPr lang="en-US" sz="1100" b="0" kern="0" spc="-12" dirty="0">
                <a:solidFill>
                  <a:srgbClr val="000000"/>
                </a:solidFill>
                <a:latin typeface="Public Sans" pitchFamily="34" charset="0"/>
                <a:ea typeface="Public Sans" pitchFamily="34" charset="-122"/>
                <a:cs typeface="Public Sans" pitchFamily="34" charset="-120"/>
              </a:rPr>
              <a:t> </a:t>
            </a: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This would involve a review of current pricing trends and changes in the market, such as the impact of e-commerce and online marketplaces on pricing. </a:t>
            </a:r>
            <a:endParaRPr lang="en-US" sz="1050" dirty="0"/>
          </a:p>
          <a:p>
            <a:pPr algn="l">
              <a:lnSpc>
                <a:spcPts val="1680"/>
              </a:lnSpc>
            </a:pPr>
            <a:endParaRPr lang="en-US" sz="1050" dirty="0"/>
          </a:p>
          <a:p>
            <a:pPr algn="l">
              <a:lnSpc>
                <a:spcPts val="1680"/>
              </a:lnSpc>
            </a:pPr>
            <a:r>
              <a:rPr lang="en-US" sz="1100" b="1" kern="0" spc="-12" dirty="0">
                <a:solidFill>
                  <a:srgbClr val="000000"/>
                </a:solidFill>
                <a:latin typeface="Public Sans" pitchFamily="34" charset="0"/>
                <a:ea typeface="Public Sans" pitchFamily="34" charset="-122"/>
                <a:cs typeface="Public Sans" pitchFamily="34" charset="-120"/>
              </a:rPr>
              <a:t>Case studies:</a:t>
            </a:r>
            <a:r>
              <a:rPr lang="en-US" sz="1100" b="0" kern="0" spc="-12" dirty="0">
                <a:solidFill>
                  <a:srgbClr val="000000"/>
                </a:solidFill>
                <a:latin typeface="Public Sans" pitchFamily="34" charset="0"/>
                <a:ea typeface="Public Sans" pitchFamily="34" charset="-122"/>
                <a:cs typeface="Public Sans" pitchFamily="34" charset="-120"/>
              </a:rPr>
              <a:t> </a:t>
            </a: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This would include an examination of case studies and examples of successful price tracking and pricing strategies used by businesses in various industries.</a:t>
            </a:r>
            <a:endParaRPr lang="en-US" sz="1050" dirty="0"/>
          </a:p>
        </p:txBody>
      </p:sp>
      <p:sp>
        <p:nvSpPr>
          <p:cNvPr id="6" name="Shape 3"/>
          <p:cNvSpPr/>
          <p:nvPr/>
        </p:nvSpPr>
        <p:spPr>
          <a:xfrm>
            <a:off x="5046900" y="643271"/>
            <a:ext cx="3619500" cy="0"/>
          </a:xfrm>
          <a:prstGeom prst="line">
            <a:avLst/>
          </a:prstGeom>
          <a:solidFill>
            <a:srgbClr val="0568FD"/>
          </a:solidFill>
          <a:ln w="5292">
            <a:solidFill>
              <a:srgbClr val="E5E5E5"/>
            </a:solidFill>
            <a:prstDash val="solid"/>
            <a:headEnd type="none"/>
            <a:tailEnd type="none"/>
          </a:ln>
        </p:spPr>
      </p:sp>
      <p:pic>
        <p:nvPicPr>
          <p:cNvPr id="7" name="Image 0" descr="https://media2.giphy.com/media/CVtNe84hhYF9u/giphy.gif"/>
          <p:cNvPicPr>
            <a:picLocks noChangeAspect="1"/>
          </p:cNvPicPr>
          <p:nvPr/>
        </p:nvPicPr>
        <p:blipFill>
          <a:blip r:embed="rId3"/>
          <a:srcRect l="8206" r="8206"/>
          <a:stretch/>
        </p:blipFill>
        <p:spPr>
          <a:xfrm>
            <a:off x="474985" y="230943"/>
            <a:ext cx="3798006" cy="45437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31111"/>
        </a:solidFill>
        <a:effectLst/>
      </p:bgPr>
    </p:bg>
    <p:spTree>
      <p:nvGrpSpPr>
        <p:cNvPr id="1" name=""/>
        <p:cNvGrpSpPr/>
        <p:nvPr/>
      </p:nvGrpSpPr>
      <p:grpSpPr>
        <a:xfrm>
          <a:off x="0" y="0"/>
          <a:ext cx="0" cy="0"/>
          <a:chOff x="0" y="0"/>
          <a:chExt cx="0" cy="0"/>
        </a:xfrm>
      </p:grpSpPr>
      <p:sp>
        <p:nvSpPr>
          <p:cNvPr id="3" name="Text 0"/>
          <p:cNvSpPr/>
          <p:nvPr/>
        </p:nvSpPr>
        <p:spPr>
          <a:xfrm>
            <a:off x="195813" y="143323"/>
            <a:ext cx="8191501" cy="342900"/>
          </a:xfrm>
          <a:prstGeom prst="rect">
            <a:avLst/>
          </a:prstGeom>
          <a:noFill/>
          <a:ln/>
        </p:spPr>
        <p:txBody>
          <a:bodyPr wrap="square" lIns="0" tIns="0" rIns="0" bIns="0" rtlCol="0" anchor="t"/>
          <a:lstStyle/>
          <a:p>
            <a:pPr algn="l">
              <a:lnSpc>
                <a:spcPts val="2700"/>
              </a:lnSpc>
            </a:pPr>
            <a:r>
              <a:rPr lang="en-US" sz="2300" b="1" kern="0" spc="-24" dirty="0">
                <a:solidFill>
                  <a:srgbClr val="FFFFFF"/>
                </a:solidFill>
                <a:latin typeface="General Sans" pitchFamily="34" charset="0"/>
                <a:ea typeface="General Sans" pitchFamily="34" charset="-122"/>
                <a:cs typeface="General Sans" pitchFamily="34" charset="-120"/>
              </a:rPr>
              <a:t>DIAGRAMS</a:t>
            </a:r>
            <a:r>
              <a:rPr lang="en-US" sz="2300" b="1" kern="0" spc="-24" dirty="0">
                <a:solidFill>
                  <a:srgbClr val="000000"/>
                </a:solidFill>
                <a:latin typeface="General Sans" pitchFamily="34" charset="0"/>
                <a:ea typeface="General Sans" pitchFamily="34" charset="-122"/>
                <a:cs typeface="General Sans" pitchFamily="34" charset="-120"/>
              </a:rPr>
              <a:t>:​</a:t>
            </a:r>
            <a:endParaRPr lang="en-US" sz="2250" dirty="0"/>
          </a:p>
        </p:txBody>
      </p:sp>
      <p:pic>
        <p:nvPicPr>
          <p:cNvPr id="4" name="Image 0" descr="https://pitch-assets-ccb95893-de3f-4266-973c-20049231b248.s3.eu-west-1.amazonaws.com/1b172952-7820-40e8-b5fb-4a2ee6a33b4d?pitch-bytes=22620&amp;pitch-content-type=image%2Fpng"/>
          <p:cNvPicPr>
            <a:picLocks noChangeAspect="1"/>
          </p:cNvPicPr>
          <p:nvPr/>
        </p:nvPicPr>
        <p:blipFill>
          <a:blip r:embed="rId3"/>
          <a:srcRect l="6754" r="13354"/>
          <a:stretch/>
        </p:blipFill>
        <p:spPr>
          <a:xfrm>
            <a:off x="282780" y="487286"/>
            <a:ext cx="4292895" cy="4497096"/>
          </a:xfrm>
          <a:prstGeom prst="rect">
            <a:avLst/>
          </a:prstGeom>
        </p:spPr>
      </p:pic>
      <p:pic>
        <p:nvPicPr>
          <p:cNvPr id="5" name="Image 1" descr="https://pitch-assets-ccb95893-de3f-4266-973c-20049231b248.s3.eu-west-1.amazonaws.com/eb7902aa-923e-416c-a88b-e566ef594727?pitch-bytes=25705&amp;pitch-content-type=image%2Fpng"/>
          <p:cNvPicPr>
            <a:picLocks noChangeAspect="1"/>
          </p:cNvPicPr>
          <p:nvPr/>
        </p:nvPicPr>
        <p:blipFill>
          <a:blip r:embed="rId4"/>
          <a:srcRect/>
          <a:stretch/>
        </p:blipFill>
        <p:spPr>
          <a:xfrm>
            <a:off x="4685879" y="1196627"/>
            <a:ext cx="4096939" cy="34713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477645" y="477134"/>
            <a:ext cx="3795712" cy="4190878"/>
          </a:xfrm>
          <a:prstGeom prst="roundRect">
            <a:avLst>
              <a:gd name="adj" fmla="val 3150"/>
            </a:avLst>
          </a:prstGeom>
          <a:solidFill>
            <a:srgbClr val="F4FBFF"/>
          </a:solidFill>
          <a:ln/>
        </p:spPr>
      </p:sp>
      <p:sp>
        <p:nvSpPr>
          <p:cNvPr id="4" name="Text 1"/>
          <p:cNvSpPr/>
          <p:nvPr/>
        </p:nvSpPr>
        <p:spPr>
          <a:xfrm>
            <a:off x="4980632" y="618467"/>
            <a:ext cx="3619441" cy="342900"/>
          </a:xfrm>
          <a:prstGeom prst="rect">
            <a:avLst/>
          </a:prstGeom>
          <a:noFill/>
          <a:ln/>
        </p:spPr>
        <p:txBody>
          <a:bodyPr wrap="square" lIns="0" tIns="0" rIns="0" bIns="0" rtlCol="0" anchor="t"/>
          <a:lstStyle/>
          <a:p>
            <a:pPr algn="l">
              <a:lnSpc>
                <a:spcPts val="2700"/>
              </a:lnSpc>
            </a:pPr>
            <a:r>
              <a:rPr lang="en-US" sz="2300" b="1" kern="0" spc="-24" dirty="0">
                <a:solidFill>
                  <a:srgbClr val="000000"/>
                </a:solidFill>
                <a:latin typeface="General Sans" pitchFamily="34" charset="0"/>
                <a:ea typeface="General Sans" pitchFamily="34" charset="-122"/>
                <a:cs typeface="General Sans" pitchFamily="34" charset="-120"/>
              </a:rPr>
              <a:t>CONCLUSION</a:t>
            </a:r>
            <a:endParaRPr lang="en-US" sz="2250" dirty="0"/>
          </a:p>
        </p:txBody>
      </p:sp>
      <p:sp>
        <p:nvSpPr>
          <p:cNvPr id="5" name="Text 2"/>
          <p:cNvSpPr/>
          <p:nvPr/>
        </p:nvSpPr>
        <p:spPr>
          <a:xfrm>
            <a:off x="5048250" y="1193069"/>
            <a:ext cx="3619441" cy="3200400"/>
          </a:xfrm>
          <a:prstGeom prst="rect">
            <a:avLst/>
          </a:prstGeom>
          <a:noFill/>
          <a:ln/>
        </p:spPr>
        <p:txBody>
          <a:bodyPr wrap="square" lIns="0" tIns="0" rIns="0" bIns="0" rtlCol="0" anchor="t"/>
          <a:lstStyle/>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In conclusion, the laptop price predictor is a valuable machine-learning tool that can help consumers and manufacturers in making informed decisions regarding laptop purchases and pricing strategies. By utilizing a vast dataset of laptop features and prices, the model can learn the relationships between the various features and predict the price of a laptop accurately.</a:t>
            </a:r>
            <a:endParaRPr lang="en-US" sz="1050" dirty="0"/>
          </a:p>
          <a:p>
            <a:pPr algn="l">
              <a:lnSpc>
                <a:spcPts val="1680"/>
              </a:lnSpc>
            </a:pP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In summary, the laptop price predictor is a powerful tool that can be enhanced further by incorporating additional data, algorithms, and user feedback, among other features. Continued development and refinement of the model can provide significant benefits to the technology industry, resulting in more informed purchasing decisions and competitive pricing strategies.</a:t>
            </a:r>
            <a:endParaRPr lang="en-US" sz="1050" dirty="0"/>
          </a:p>
        </p:txBody>
      </p:sp>
      <p:sp>
        <p:nvSpPr>
          <p:cNvPr id="6" name="Shape 3"/>
          <p:cNvSpPr/>
          <p:nvPr/>
        </p:nvSpPr>
        <p:spPr>
          <a:xfrm>
            <a:off x="5121134" y="1047431"/>
            <a:ext cx="3619500" cy="0"/>
          </a:xfrm>
          <a:prstGeom prst="line">
            <a:avLst/>
          </a:prstGeom>
          <a:solidFill>
            <a:srgbClr val="0568FD"/>
          </a:solidFill>
          <a:ln w="5292">
            <a:solidFill>
              <a:srgbClr val="E5E5E5"/>
            </a:solidFill>
            <a:prstDash val="solid"/>
            <a:headEnd type="none"/>
            <a:tailEnd type="none"/>
          </a:ln>
        </p:spPr>
      </p:sp>
      <p:pic>
        <p:nvPicPr>
          <p:cNvPr id="7" name="Image 0" descr="https://media3.giphy.com/media/Ely3cY20BUEu8rWtDH/giphy.gif"/>
          <p:cNvPicPr>
            <a:picLocks noChangeAspect="1"/>
          </p:cNvPicPr>
          <p:nvPr/>
        </p:nvPicPr>
        <p:blipFill>
          <a:blip r:embed="rId3"/>
          <a:srcRect l="895" r="895"/>
          <a:stretch/>
        </p:blipFill>
        <p:spPr>
          <a:xfrm>
            <a:off x="663551" y="829102"/>
            <a:ext cx="3431588" cy="3494157"/>
          </a:xfrm>
          <a:prstGeom prst="rect">
            <a:avLst/>
          </a:prstGeom>
          <a:effectLst>
            <a:outerShdw blurRad="406400" dist="50800" dir="5400000" algn="bl" rotWithShape="0">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3" name="Image 0" descr="https://cdn.jwplayer.com/v2/media/rNM4QAjp/poster.jpg?width=1920"/>
          <p:cNvPicPr>
            <a:picLocks noChangeAspect="1"/>
          </p:cNvPicPr>
          <p:nvPr/>
        </p:nvPicPr>
        <p:blipFill>
          <a:blip r:embed="rId3"/>
          <a:srcRect/>
          <a:stretch/>
        </p:blipFill>
        <p:spPr>
          <a:xfrm>
            <a:off x="-2088366" y="-1419792"/>
            <a:ext cx="11813547" cy="6563082"/>
          </a:xfrm>
          <a:prstGeom prst="rect">
            <a:avLst/>
          </a:prstGeom>
        </p:spPr>
      </p:pic>
      <p:sp>
        <p:nvSpPr>
          <p:cNvPr id="4" name="Text 0"/>
          <p:cNvSpPr/>
          <p:nvPr/>
        </p:nvSpPr>
        <p:spPr>
          <a:xfrm>
            <a:off x="475734" y="3186470"/>
            <a:ext cx="6191250" cy="838200"/>
          </a:xfrm>
          <a:prstGeom prst="rect">
            <a:avLst/>
          </a:prstGeom>
          <a:noFill/>
          <a:ln/>
        </p:spPr>
        <p:txBody>
          <a:bodyPr wrap="square" lIns="0" tIns="0" rIns="0" bIns="0" rtlCol="0" anchor="b"/>
          <a:lstStyle/>
          <a:p>
            <a:pPr algn="l">
              <a:lnSpc>
                <a:spcPts val="6600"/>
              </a:lnSpc>
            </a:pPr>
            <a:r>
              <a:rPr lang="en-US" sz="6000" b="1" kern="0" spc="-24" dirty="0">
                <a:solidFill>
                  <a:srgbClr val="000000"/>
                </a:solidFill>
                <a:latin typeface="General Sans" pitchFamily="34" charset="0"/>
                <a:ea typeface="General Sans" pitchFamily="34" charset="-122"/>
                <a:cs typeface="General Sans" pitchFamily="34" charset="-120"/>
              </a:rPr>
              <a:t>Thank you</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566041510639-8d95a2490bfb?crop=entropy&amp;cs=tinysrgb&amp;fit=max&amp;fm=jpg&amp;ixid=MnwyMTIyMnwwfDF8c2VhcmNofDIwfHx3aGl0ZXxlbnwwfHx8fDE2ODM2OTczMTk&amp;ixlib=rb-4.0.3&amp;q=80&amp;w=1080"/>
          <p:cNvPicPr>
            <a:picLocks noChangeAspect="1"/>
          </p:cNvPicPr>
          <p:nvPr/>
        </p:nvPicPr>
        <p:blipFill>
          <a:blip r:embed="rId3"/>
          <a:srcRect t="31711" b="31711"/>
          <a:stretch/>
        </p:blipFill>
        <p:spPr>
          <a:xfrm>
            <a:off x="0" y="0"/>
            <a:ext cx="9144000" cy="5143500"/>
          </a:xfrm>
          <a:prstGeom prst="rect">
            <a:avLst/>
          </a:prstGeom>
        </p:spPr>
      </p:pic>
      <p:sp>
        <p:nvSpPr>
          <p:cNvPr id="4" name="Text 0"/>
          <p:cNvSpPr/>
          <p:nvPr/>
        </p:nvSpPr>
        <p:spPr>
          <a:xfrm>
            <a:off x="3188488" y="1272833"/>
            <a:ext cx="2257425" cy="342900"/>
          </a:xfrm>
          <a:prstGeom prst="rect">
            <a:avLst/>
          </a:prstGeom>
          <a:noFill/>
          <a:ln/>
        </p:spPr>
        <p:txBody>
          <a:bodyPr wrap="square" lIns="0" tIns="0" rIns="0" bIns="0" rtlCol="0" anchor="t"/>
          <a:lstStyle/>
          <a:p>
            <a:pPr algn="l">
              <a:lnSpc>
                <a:spcPts val="2700"/>
              </a:lnSpc>
            </a:pPr>
            <a:r>
              <a:rPr lang="en-US" sz="1800" b="1" kern="0" spc="12" dirty="0">
                <a:solidFill>
                  <a:srgbClr val="000000"/>
                </a:solidFill>
                <a:latin typeface="General Sans" pitchFamily="34" charset="0"/>
                <a:ea typeface="General Sans" pitchFamily="34" charset="-122"/>
                <a:cs typeface="General Sans" pitchFamily="34" charset="-120"/>
              </a:rPr>
              <a:t>RITESH R SHETTY</a:t>
            </a:r>
            <a:endParaRPr lang="en-US" sz="1800" dirty="0"/>
          </a:p>
        </p:txBody>
      </p:sp>
      <p:sp>
        <p:nvSpPr>
          <p:cNvPr id="5" name="Text 1"/>
          <p:cNvSpPr/>
          <p:nvPr/>
        </p:nvSpPr>
        <p:spPr>
          <a:xfrm>
            <a:off x="3188454" y="1616031"/>
            <a:ext cx="2257425" cy="342900"/>
          </a:xfrm>
          <a:prstGeom prst="rect">
            <a:avLst/>
          </a:prstGeom>
          <a:noFill/>
          <a:ln/>
        </p:spPr>
        <p:txBody>
          <a:bodyPr wrap="square" lIns="0" tIns="0" rIns="0" bIns="0" rtlCol="0" anchor="t"/>
          <a:lstStyle/>
          <a:p>
            <a:pPr algn="l">
              <a:lnSpc>
                <a:spcPts val="2700"/>
              </a:lnSpc>
            </a:pPr>
            <a:r>
              <a:rPr lang="en-US" sz="1800" b="1" kern="0" spc="12" dirty="0">
                <a:solidFill>
                  <a:srgbClr val="000000">
                    <a:alpha val="60000"/>
                  </a:srgbClr>
                </a:solidFill>
                <a:latin typeface="General Sans" pitchFamily="34" charset="0"/>
                <a:ea typeface="General Sans" pitchFamily="34" charset="-122"/>
                <a:cs typeface="General Sans" pitchFamily="34" charset="-120"/>
              </a:rPr>
              <a:t>4NM20IS136</a:t>
            </a:r>
            <a:endParaRPr lang="en-US" sz="1800" dirty="0"/>
          </a:p>
        </p:txBody>
      </p:sp>
      <p:sp>
        <p:nvSpPr>
          <p:cNvPr id="6" name="Text 2"/>
          <p:cNvSpPr/>
          <p:nvPr/>
        </p:nvSpPr>
        <p:spPr>
          <a:xfrm>
            <a:off x="4352634" y="2820998"/>
            <a:ext cx="2257425" cy="342900"/>
          </a:xfrm>
          <a:prstGeom prst="rect">
            <a:avLst/>
          </a:prstGeom>
          <a:noFill/>
          <a:ln/>
        </p:spPr>
        <p:txBody>
          <a:bodyPr wrap="square" lIns="0" tIns="0" rIns="0" bIns="0" rtlCol="0" anchor="t"/>
          <a:lstStyle/>
          <a:p>
            <a:pPr algn="l">
              <a:lnSpc>
                <a:spcPts val="2700"/>
              </a:lnSpc>
            </a:pPr>
            <a:r>
              <a:rPr lang="en-US" sz="1800" b="1" kern="0" spc="12" dirty="0">
                <a:solidFill>
                  <a:srgbClr val="000000"/>
                </a:solidFill>
                <a:latin typeface="General Sans" pitchFamily="34" charset="0"/>
                <a:ea typeface="General Sans" pitchFamily="34" charset="-122"/>
                <a:cs typeface="General Sans" pitchFamily="34" charset="-120"/>
              </a:rPr>
              <a:t>SHAUN NORONHA</a:t>
            </a:r>
            <a:endParaRPr lang="en-US" sz="1800" dirty="0"/>
          </a:p>
        </p:txBody>
      </p:sp>
      <p:sp>
        <p:nvSpPr>
          <p:cNvPr id="7" name="Text 3"/>
          <p:cNvSpPr/>
          <p:nvPr/>
        </p:nvSpPr>
        <p:spPr>
          <a:xfrm>
            <a:off x="4715355" y="3162941"/>
            <a:ext cx="2257425" cy="342900"/>
          </a:xfrm>
          <a:prstGeom prst="rect">
            <a:avLst/>
          </a:prstGeom>
          <a:noFill/>
          <a:ln/>
        </p:spPr>
        <p:txBody>
          <a:bodyPr wrap="square" lIns="0" tIns="0" rIns="0" bIns="0" rtlCol="0" anchor="t"/>
          <a:lstStyle/>
          <a:p>
            <a:pPr algn="l">
              <a:lnSpc>
                <a:spcPts val="2700"/>
              </a:lnSpc>
            </a:pPr>
            <a:r>
              <a:rPr lang="en-US" sz="1800" b="1" kern="0" spc="12" dirty="0">
                <a:solidFill>
                  <a:srgbClr val="000000">
                    <a:alpha val="60000"/>
                  </a:srgbClr>
                </a:solidFill>
                <a:latin typeface="General Sans" pitchFamily="34" charset="0"/>
                <a:ea typeface="General Sans" pitchFamily="34" charset="-122"/>
                <a:cs typeface="General Sans" pitchFamily="34" charset="-120"/>
              </a:rPr>
              <a:t>4NM20IS132</a:t>
            </a:r>
            <a:endParaRPr lang="en-US" sz="1800" dirty="0"/>
          </a:p>
        </p:txBody>
      </p:sp>
      <p:pic>
        <p:nvPicPr>
          <p:cNvPr id="8" name="Image 1" descr="https://pitch-assets-ccb95893-de3f-4266-973c-20049231b248.s3.eu-west-1.amazonaws.com/b052e5f7-2f62-4819-9648-beaf3e952218?pitch-bytes=1020268&amp;pitch-content-type=image%2Fpng"/>
          <p:cNvPicPr>
            <a:picLocks noChangeAspect="1"/>
          </p:cNvPicPr>
          <p:nvPr/>
        </p:nvPicPr>
        <p:blipFill>
          <a:blip r:embed="rId4"/>
          <a:srcRect l="35904" t="10590" r="33959" b="23326"/>
          <a:stretch/>
        </p:blipFill>
        <p:spPr>
          <a:xfrm>
            <a:off x="477261" y="1172568"/>
            <a:ext cx="2536203" cy="3128289"/>
          </a:xfrm>
          <a:prstGeom prst="rect">
            <a:avLst/>
          </a:prstGeom>
        </p:spPr>
      </p:pic>
      <p:pic>
        <p:nvPicPr>
          <p:cNvPr id="9" name="Image 2" descr="https://pitch-assets-ccb95893-de3f-4266-973c-20049231b248.s3.eu-west-1.amazonaws.com/285ef8a1-671c-4cad-9fdc-126b656a4311?pitch-bytes=1107051&amp;pitch-content-type=image%2Fpng"/>
          <p:cNvPicPr>
            <a:picLocks noChangeAspect="1"/>
          </p:cNvPicPr>
          <p:nvPr/>
        </p:nvPicPr>
        <p:blipFill>
          <a:blip r:embed="rId5"/>
          <a:srcRect l="36254" t="18016" r="35965" b="18747"/>
          <a:stretch/>
        </p:blipFill>
        <p:spPr>
          <a:xfrm>
            <a:off x="6542695" y="1172718"/>
            <a:ext cx="2417142" cy="3094992"/>
          </a:xfrm>
          <a:prstGeom prst="rect">
            <a:avLst/>
          </a:prstGeom>
        </p:spPr>
      </p:pic>
      <p:sp>
        <p:nvSpPr>
          <p:cNvPr id="10" name="Text 4"/>
          <p:cNvSpPr/>
          <p:nvPr/>
        </p:nvSpPr>
        <p:spPr>
          <a:xfrm>
            <a:off x="476250" y="473249"/>
            <a:ext cx="8192214"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Team</a:t>
            </a:r>
            <a:endParaRPr lang="en-US" sz="3000" dirty="0"/>
          </a:p>
        </p:txBody>
      </p:sp>
      <p:sp>
        <p:nvSpPr>
          <p:cNvPr id="11" name="Text 5"/>
          <p:cNvSpPr/>
          <p:nvPr/>
        </p:nvSpPr>
        <p:spPr>
          <a:xfrm>
            <a:off x="3816754" y="4300645"/>
            <a:ext cx="1505664"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6-C ISE</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41e63a54-f715-46db-ab23-bb4d33944fd9?pitch-bytes=46387&amp;pitch-content-type=image%2Fjpeg"/>
          <p:cNvPicPr>
            <a:picLocks noChangeAspect="1"/>
          </p:cNvPicPr>
          <p:nvPr/>
        </p:nvPicPr>
        <p:blipFill>
          <a:blip r:embed="rId3"/>
          <a:srcRect t="12" b="12"/>
          <a:stretch/>
        </p:blipFill>
        <p:spPr>
          <a:xfrm>
            <a:off x="0" y="0"/>
            <a:ext cx="9144000" cy="5143500"/>
          </a:xfrm>
          <a:prstGeom prst="rect">
            <a:avLst/>
          </a:prstGeom>
        </p:spPr>
      </p:pic>
      <p:sp>
        <p:nvSpPr>
          <p:cNvPr id="4" name="Text 0"/>
          <p:cNvSpPr/>
          <p:nvPr/>
        </p:nvSpPr>
        <p:spPr>
          <a:xfrm>
            <a:off x="476250" y="476250"/>
            <a:ext cx="8193107"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Agenda</a:t>
            </a:r>
            <a:endParaRPr lang="en-US" sz="3000" dirty="0"/>
          </a:p>
        </p:txBody>
      </p:sp>
      <p:sp>
        <p:nvSpPr>
          <p:cNvPr id="5" name="Text 1"/>
          <p:cNvSpPr/>
          <p:nvPr/>
        </p:nvSpPr>
        <p:spPr>
          <a:xfrm>
            <a:off x="474773" y="1307810"/>
            <a:ext cx="476250" cy="342900"/>
          </a:xfrm>
          <a:prstGeom prst="rect">
            <a:avLst/>
          </a:prstGeom>
          <a:noFill/>
          <a:ln/>
        </p:spPr>
        <p:txBody>
          <a:bodyPr wrap="square" lIns="0" tIns="0" rIns="0" bIns="0" rtlCol="0" anchor="t"/>
          <a:lstStyle/>
          <a:p>
            <a:pPr algn="l">
              <a:lnSpc>
                <a:spcPts val="2700"/>
              </a:lnSpc>
            </a:pPr>
            <a:r>
              <a:rPr lang="en-US" sz="2300" b="1" kern="0" spc="-24" dirty="0">
                <a:solidFill>
                  <a:srgbClr val="0568FD"/>
                </a:solidFill>
                <a:latin typeface="General Sans" pitchFamily="34" charset="0"/>
                <a:ea typeface="General Sans" pitchFamily="34" charset="-122"/>
                <a:cs typeface="General Sans" pitchFamily="34" charset="-120"/>
              </a:rPr>
              <a:t>01</a:t>
            </a:r>
            <a:endParaRPr lang="en-US" sz="2250" dirty="0"/>
          </a:p>
        </p:txBody>
      </p:sp>
      <p:sp>
        <p:nvSpPr>
          <p:cNvPr id="6" name="Text 2"/>
          <p:cNvSpPr/>
          <p:nvPr/>
        </p:nvSpPr>
        <p:spPr>
          <a:xfrm>
            <a:off x="1047750" y="2034637"/>
            <a:ext cx="3095565" cy="365760"/>
          </a:xfrm>
          <a:prstGeom prst="rect">
            <a:avLst/>
          </a:prstGeom>
          <a:noFill/>
          <a:ln/>
        </p:spPr>
        <p:txBody>
          <a:bodyPr wrap="square" lIns="0" tIns="0" rIns="0" bIns="0" rtlCol="0" anchor="t"/>
          <a:lstStyle/>
          <a:p>
            <a:pPr algn="l">
              <a:lnSpc>
                <a:spcPts val="2880"/>
              </a:lnSpc>
            </a:pPr>
            <a:r>
              <a:rPr lang="en-US" sz="1800" b="1" kern="0" spc="-12" dirty="0">
                <a:solidFill>
                  <a:srgbClr val="000000"/>
                </a:solidFill>
                <a:latin typeface="Public Sans" pitchFamily="34" charset="0"/>
                <a:ea typeface="Public Sans" pitchFamily="34" charset="-122"/>
                <a:cs typeface="Public Sans" pitchFamily="34" charset="-120"/>
              </a:rPr>
              <a:t>Motivation</a:t>
            </a:r>
            <a:endParaRPr lang="en-US" sz="1800" dirty="0"/>
          </a:p>
        </p:txBody>
      </p:sp>
      <p:sp>
        <p:nvSpPr>
          <p:cNvPr id="7" name="Text 3"/>
          <p:cNvSpPr/>
          <p:nvPr/>
        </p:nvSpPr>
        <p:spPr>
          <a:xfrm>
            <a:off x="474274" y="2056502"/>
            <a:ext cx="476250" cy="342900"/>
          </a:xfrm>
          <a:prstGeom prst="rect">
            <a:avLst/>
          </a:prstGeom>
          <a:noFill/>
          <a:ln/>
        </p:spPr>
        <p:txBody>
          <a:bodyPr wrap="square" lIns="0" tIns="0" rIns="0" bIns="0" rtlCol="0" anchor="t"/>
          <a:lstStyle/>
          <a:p>
            <a:pPr algn="l">
              <a:lnSpc>
                <a:spcPts val="2700"/>
              </a:lnSpc>
            </a:pPr>
            <a:r>
              <a:rPr lang="en-US" sz="2300" b="1" kern="0" spc="-24" dirty="0">
                <a:solidFill>
                  <a:srgbClr val="0568FD"/>
                </a:solidFill>
                <a:latin typeface="General Sans" pitchFamily="34" charset="0"/>
                <a:ea typeface="General Sans" pitchFamily="34" charset="-122"/>
                <a:cs typeface="General Sans" pitchFamily="34" charset="-120"/>
              </a:rPr>
              <a:t>02</a:t>
            </a:r>
            <a:endParaRPr lang="en-US" sz="2250" dirty="0"/>
          </a:p>
        </p:txBody>
      </p:sp>
      <p:sp>
        <p:nvSpPr>
          <p:cNvPr id="8" name="Text 4"/>
          <p:cNvSpPr/>
          <p:nvPr/>
        </p:nvSpPr>
        <p:spPr>
          <a:xfrm>
            <a:off x="475500" y="2840556"/>
            <a:ext cx="476250" cy="342900"/>
          </a:xfrm>
          <a:prstGeom prst="rect">
            <a:avLst/>
          </a:prstGeom>
          <a:noFill/>
          <a:ln/>
        </p:spPr>
        <p:txBody>
          <a:bodyPr wrap="square" lIns="0" tIns="0" rIns="0" bIns="0" rtlCol="0" anchor="t"/>
          <a:lstStyle/>
          <a:p>
            <a:pPr algn="l">
              <a:lnSpc>
                <a:spcPts val="2700"/>
              </a:lnSpc>
            </a:pPr>
            <a:r>
              <a:rPr lang="en-US" sz="2300" b="1" kern="0" spc="-24" dirty="0">
                <a:solidFill>
                  <a:srgbClr val="0568FD"/>
                </a:solidFill>
                <a:latin typeface="General Sans" pitchFamily="34" charset="0"/>
                <a:ea typeface="General Sans" pitchFamily="34" charset="-122"/>
                <a:cs typeface="General Sans" pitchFamily="34" charset="-120"/>
              </a:rPr>
              <a:t>03</a:t>
            </a:r>
            <a:endParaRPr lang="en-US" sz="2250" dirty="0"/>
          </a:p>
        </p:txBody>
      </p:sp>
      <p:sp>
        <p:nvSpPr>
          <p:cNvPr id="9" name="Text 5"/>
          <p:cNvSpPr/>
          <p:nvPr/>
        </p:nvSpPr>
        <p:spPr>
          <a:xfrm>
            <a:off x="1047750" y="2818246"/>
            <a:ext cx="3095565" cy="365760"/>
          </a:xfrm>
          <a:prstGeom prst="rect">
            <a:avLst/>
          </a:prstGeom>
          <a:noFill/>
          <a:ln/>
        </p:spPr>
        <p:txBody>
          <a:bodyPr wrap="square" lIns="0" tIns="0" rIns="0" bIns="0" rtlCol="0" anchor="t"/>
          <a:lstStyle/>
          <a:p>
            <a:pPr algn="l">
              <a:lnSpc>
                <a:spcPts val="2880"/>
              </a:lnSpc>
            </a:pPr>
            <a:r>
              <a:rPr lang="en-US" sz="1800" b="1" kern="0" spc="-12" dirty="0">
                <a:solidFill>
                  <a:srgbClr val="000000"/>
                </a:solidFill>
                <a:latin typeface="Public Sans" pitchFamily="34" charset="0"/>
                <a:ea typeface="Public Sans" pitchFamily="34" charset="-122"/>
                <a:cs typeface="Public Sans" pitchFamily="34" charset="-120"/>
              </a:rPr>
              <a:t>Problem Statement</a:t>
            </a:r>
            <a:endParaRPr lang="en-US" sz="1800" dirty="0"/>
          </a:p>
        </p:txBody>
      </p:sp>
      <p:sp>
        <p:nvSpPr>
          <p:cNvPr id="10" name="Text 6"/>
          <p:cNvSpPr/>
          <p:nvPr/>
        </p:nvSpPr>
        <p:spPr>
          <a:xfrm>
            <a:off x="475500" y="3606761"/>
            <a:ext cx="476250" cy="342900"/>
          </a:xfrm>
          <a:prstGeom prst="rect">
            <a:avLst/>
          </a:prstGeom>
          <a:noFill/>
          <a:ln/>
        </p:spPr>
        <p:txBody>
          <a:bodyPr wrap="square" lIns="0" tIns="0" rIns="0" bIns="0" rtlCol="0" anchor="t"/>
          <a:lstStyle/>
          <a:p>
            <a:pPr algn="l">
              <a:lnSpc>
                <a:spcPts val="2700"/>
              </a:lnSpc>
            </a:pPr>
            <a:r>
              <a:rPr lang="en-US" sz="2300" b="1" kern="0" spc="-24" dirty="0">
                <a:solidFill>
                  <a:srgbClr val="0568FD"/>
                </a:solidFill>
                <a:latin typeface="General Sans" pitchFamily="34" charset="0"/>
                <a:ea typeface="General Sans" pitchFamily="34" charset="-122"/>
                <a:cs typeface="General Sans" pitchFamily="34" charset="-120"/>
              </a:rPr>
              <a:t>04</a:t>
            </a:r>
            <a:endParaRPr lang="en-US" sz="2250" dirty="0"/>
          </a:p>
        </p:txBody>
      </p:sp>
      <p:sp>
        <p:nvSpPr>
          <p:cNvPr id="11" name="Text 7"/>
          <p:cNvSpPr/>
          <p:nvPr/>
        </p:nvSpPr>
        <p:spPr>
          <a:xfrm>
            <a:off x="1047750" y="1305072"/>
            <a:ext cx="3095565" cy="365760"/>
          </a:xfrm>
          <a:prstGeom prst="rect">
            <a:avLst/>
          </a:prstGeom>
          <a:noFill/>
          <a:ln/>
        </p:spPr>
        <p:txBody>
          <a:bodyPr wrap="square" lIns="0" tIns="0" rIns="0" bIns="0" rtlCol="0" anchor="t"/>
          <a:lstStyle/>
          <a:p>
            <a:pPr algn="l">
              <a:lnSpc>
                <a:spcPts val="2880"/>
              </a:lnSpc>
            </a:pPr>
            <a:r>
              <a:rPr lang="en-US" sz="1800" b="1" kern="0" spc="-12" dirty="0">
                <a:solidFill>
                  <a:srgbClr val="000000"/>
                </a:solidFill>
                <a:latin typeface="Public Sans" pitchFamily="34" charset="0"/>
                <a:ea typeface="Public Sans" pitchFamily="34" charset="-122"/>
                <a:cs typeface="Public Sans" pitchFamily="34" charset="-120"/>
              </a:rPr>
              <a:t>Introduction</a:t>
            </a:r>
            <a:endParaRPr lang="en-US" sz="1800" dirty="0"/>
          </a:p>
        </p:txBody>
      </p:sp>
      <p:sp>
        <p:nvSpPr>
          <p:cNvPr id="12" name="Text 8"/>
          <p:cNvSpPr/>
          <p:nvPr/>
        </p:nvSpPr>
        <p:spPr>
          <a:xfrm>
            <a:off x="1047750" y="3601733"/>
            <a:ext cx="3095565" cy="365760"/>
          </a:xfrm>
          <a:prstGeom prst="rect">
            <a:avLst/>
          </a:prstGeom>
          <a:noFill/>
          <a:ln/>
        </p:spPr>
        <p:txBody>
          <a:bodyPr wrap="square" lIns="0" tIns="0" rIns="0" bIns="0" rtlCol="0" anchor="t"/>
          <a:lstStyle/>
          <a:p>
            <a:pPr algn="l">
              <a:lnSpc>
                <a:spcPts val="2880"/>
              </a:lnSpc>
            </a:pPr>
            <a:r>
              <a:rPr lang="en-US" sz="1800" b="1" kern="0" spc="-12" dirty="0">
                <a:solidFill>
                  <a:srgbClr val="000000"/>
                </a:solidFill>
                <a:latin typeface="Public Sans" pitchFamily="34" charset="0"/>
                <a:ea typeface="Public Sans" pitchFamily="34" charset="-122"/>
                <a:cs typeface="Public Sans" pitchFamily="34" charset="-120"/>
              </a:rPr>
              <a:t>Methodologies</a:t>
            </a:r>
            <a:endParaRPr lang="en-US" sz="1800" dirty="0"/>
          </a:p>
        </p:txBody>
      </p:sp>
      <p:sp>
        <p:nvSpPr>
          <p:cNvPr id="13" name="Shape 9"/>
          <p:cNvSpPr/>
          <p:nvPr/>
        </p:nvSpPr>
        <p:spPr>
          <a:xfrm>
            <a:off x="477645" y="1843713"/>
            <a:ext cx="3667125" cy="0"/>
          </a:xfrm>
          <a:prstGeom prst="line">
            <a:avLst/>
          </a:prstGeom>
          <a:solidFill>
            <a:srgbClr val="0568FD"/>
          </a:solidFill>
          <a:ln w="5292">
            <a:solidFill>
              <a:srgbClr val="E5E5E5"/>
            </a:solidFill>
            <a:prstDash val="solid"/>
            <a:headEnd type="none"/>
            <a:tailEnd type="none"/>
          </a:ln>
        </p:spPr>
      </p:sp>
      <p:sp>
        <p:nvSpPr>
          <p:cNvPr id="14" name="Shape 10"/>
          <p:cNvSpPr/>
          <p:nvPr/>
        </p:nvSpPr>
        <p:spPr>
          <a:xfrm>
            <a:off x="477645" y="2627230"/>
            <a:ext cx="3667125" cy="0"/>
          </a:xfrm>
          <a:prstGeom prst="line">
            <a:avLst/>
          </a:prstGeom>
          <a:solidFill>
            <a:srgbClr val="0568FD"/>
          </a:solidFill>
          <a:ln w="5292">
            <a:solidFill>
              <a:srgbClr val="E5E5E5"/>
            </a:solidFill>
            <a:prstDash val="solid"/>
            <a:headEnd type="none"/>
            <a:tailEnd type="none"/>
          </a:ln>
        </p:spPr>
      </p:sp>
      <p:sp>
        <p:nvSpPr>
          <p:cNvPr id="15" name="Shape 11"/>
          <p:cNvSpPr/>
          <p:nvPr/>
        </p:nvSpPr>
        <p:spPr>
          <a:xfrm>
            <a:off x="477645" y="3410747"/>
            <a:ext cx="3667125" cy="0"/>
          </a:xfrm>
          <a:prstGeom prst="line">
            <a:avLst/>
          </a:prstGeom>
          <a:solidFill>
            <a:srgbClr val="0568FD"/>
          </a:solidFill>
          <a:ln w="5292">
            <a:solidFill>
              <a:srgbClr val="E5E5E5"/>
            </a:solidFill>
            <a:prstDash val="solid"/>
            <a:headEnd type="none"/>
            <a:tailEnd type="none"/>
          </a:ln>
        </p:spPr>
      </p:sp>
      <p:sp>
        <p:nvSpPr>
          <p:cNvPr id="16" name="Shape 12"/>
          <p:cNvSpPr/>
          <p:nvPr/>
        </p:nvSpPr>
        <p:spPr>
          <a:xfrm>
            <a:off x="477645" y="4173004"/>
            <a:ext cx="3667125" cy="0"/>
          </a:xfrm>
          <a:prstGeom prst="line">
            <a:avLst/>
          </a:prstGeom>
          <a:solidFill>
            <a:srgbClr val="0568FD"/>
          </a:solidFill>
          <a:ln w="5292">
            <a:solidFill>
              <a:srgbClr val="E5E5E5"/>
            </a:solidFill>
            <a:prstDash val="solid"/>
            <a:headEnd type="none"/>
            <a:tailEnd type="none"/>
          </a:ln>
        </p:spPr>
      </p:sp>
      <p:sp>
        <p:nvSpPr>
          <p:cNvPr id="17" name="Text 13"/>
          <p:cNvSpPr/>
          <p:nvPr/>
        </p:nvSpPr>
        <p:spPr>
          <a:xfrm>
            <a:off x="481175" y="4260651"/>
            <a:ext cx="476250" cy="342900"/>
          </a:xfrm>
          <a:prstGeom prst="rect">
            <a:avLst/>
          </a:prstGeom>
          <a:noFill/>
          <a:ln/>
        </p:spPr>
        <p:txBody>
          <a:bodyPr wrap="square" lIns="0" tIns="0" rIns="0" bIns="0" rtlCol="0" anchor="t"/>
          <a:lstStyle/>
          <a:p>
            <a:pPr algn="l">
              <a:lnSpc>
                <a:spcPts val="2700"/>
              </a:lnSpc>
            </a:pPr>
            <a:r>
              <a:rPr lang="en-US" sz="2300" b="1" kern="0" spc="-24" dirty="0">
                <a:solidFill>
                  <a:srgbClr val="0568FD"/>
                </a:solidFill>
                <a:latin typeface="General Sans" pitchFamily="34" charset="0"/>
                <a:ea typeface="General Sans" pitchFamily="34" charset="-122"/>
                <a:cs typeface="General Sans" pitchFamily="34" charset="-120"/>
              </a:rPr>
              <a:t>05</a:t>
            </a:r>
            <a:endParaRPr lang="en-US" sz="2250" dirty="0"/>
          </a:p>
        </p:txBody>
      </p:sp>
      <p:sp>
        <p:nvSpPr>
          <p:cNvPr id="18" name="Text 14"/>
          <p:cNvSpPr/>
          <p:nvPr/>
        </p:nvSpPr>
        <p:spPr>
          <a:xfrm>
            <a:off x="1054152" y="4266161"/>
            <a:ext cx="3095625" cy="365760"/>
          </a:xfrm>
          <a:prstGeom prst="rect">
            <a:avLst/>
          </a:prstGeom>
          <a:noFill/>
          <a:ln/>
        </p:spPr>
        <p:txBody>
          <a:bodyPr wrap="square" lIns="0" tIns="0" rIns="0" bIns="0" rtlCol="0" anchor="t"/>
          <a:lstStyle/>
          <a:p>
            <a:pPr algn="l">
              <a:lnSpc>
                <a:spcPts val="2880"/>
              </a:lnSpc>
            </a:pPr>
            <a:r>
              <a:rPr lang="en-US" sz="1800" b="1" kern="0" spc="-12" dirty="0">
                <a:solidFill>
                  <a:srgbClr val="000000"/>
                </a:solidFill>
                <a:latin typeface="Public Sans" pitchFamily="34" charset="0"/>
                <a:ea typeface="Public Sans" pitchFamily="34" charset="-122"/>
                <a:cs typeface="Public Sans" pitchFamily="34" charset="-120"/>
              </a:rPr>
              <a:t>Conclusion</a:t>
            </a:r>
            <a:endParaRPr lang="en-US" sz="1800" dirty="0"/>
          </a:p>
        </p:txBody>
      </p:sp>
      <p:sp>
        <p:nvSpPr>
          <p:cNvPr id="19" name="Shape 15"/>
          <p:cNvSpPr/>
          <p:nvPr/>
        </p:nvSpPr>
        <p:spPr>
          <a:xfrm>
            <a:off x="471036" y="4862539"/>
            <a:ext cx="3667125" cy="0"/>
          </a:xfrm>
          <a:prstGeom prst="line">
            <a:avLst/>
          </a:prstGeom>
          <a:solidFill>
            <a:srgbClr val="0568FD"/>
          </a:solidFill>
          <a:ln w="5292">
            <a:solidFill>
              <a:srgbClr val="E5E5E5"/>
            </a:solidFill>
            <a:prstDash val="solid"/>
            <a:headEnd type="none"/>
            <a:tailEnd type="none"/>
          </a:ln>
        </p:spPr>
      </p:sp>
      <p:sp>
        <p:nvSpPr>
          <p:cNvPr id="20" name="Shape 16"/>
          <p:cNvSpPr/>
          <p:nvPr/>
        </p:nvSpPr>
        <p:spPr>
          <a:xfrm>
            <a:off x="4999275" y="4667894"/>
            <a:ext cx="3667125" cy="0"/>
          </a:xfrm>
          <a:prstGeom prst="line">
            <a:avLst/>
          </a:prstGeom>
          <a:solidFill>
            <a:srgbClr val="0568FD"/>
          </a:solidFill>
          <a:ln w="5292">
            <a:solidFill>
              <a:srgbClr val="E5E5E5"/>
            </a:solidFill>
            <a:prstDash val="solid"/>
            <a:headEnd type="none"/>
            <a:tailEnd type="none"/>
          </a:ln>
        </p:spPr>
      </p:sp>
      <p:pic>
        <p:nvPicPr>
          <p:cNvPr id="21" name="Image 1" descr="https://assets.brandfetch.io/cf6383ce608a49e.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85039" y="407768"/>
            <a:ext cx="1166442" cy="1435621"/>
          </a:xfrm>
          <a:prstGeom prst="rect">
            <a:avLst/>
          </a:prstGeom>
        </p:spPr>
      </p:pic>
      <p:pic>
        <p:nvPicPr>
          <p:cNvPr id="22" name="Image 2" descr="https://assets.brandfetch.io/bb46303c1d6a42f.sv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923769" y="2053077"/>
            <a:ext cx="1454929" cy="1454929"/>
          </a:xfrm>
          <a:prstGeom prst="rect">
            <a:avLst/>
          </a:prstGeom>
        </p:spPr>
      </p:pic>
      <p:pic>
        <p:nvPicPr>
          <p:cNvPr id="23" name="Image 3" descr="https://assets.brandfetch.io/ddddc1f8d40f4b8.png"/>
          <p:cNvPicPr>
            <a:picLocks noChangeAspect="1"/>
          </p:cNvPicPr>
          <p:nvPr/>
        </p:nvPicPr>
        <p:blipFill>
          <a:blip r:embed="rId8"/>
          <a:srcRect/>
          <a:stretch/>
        </p:blipFill>
        <p:spPr>
          <a:xfrm>
            <a:off x="6676426" y="3952881"/>
            <a:ext cx="2293883" cy="652874"/>
          </a:xfrm>
          <a:prstGeom prst="rect">
            <a:avLst/>
          </a:prstGeom>
        </p:spPr>
      </p:pic>
      <p:pic>
        <p:nvPicPr>
          <p:cNvPr id="24" name="Image 4" descr="https://assets.brandfetch.io/7d2ff87260a6439.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6402" y="477683"/>
            <a:ext cx="1371193" cy="1371193"/>
          </a:xfrm>
          <a:prstGeom prst="rect">
            <a:avLst/>
          </a:prstGeom>
        </p:spPr>
      </p:pic>
      <p:pic>
        <p:nvPicPr>
          <p:cNvPr id="25" name="Image 5" descr="https://assets.brandfetch.io/0ed204b5b360490.png"/>
          <p:cNvPicPr>
            <a:picLocks noChangeAspect="1"/>
          </p:cNvPicPr>
          <p:nvPr/>
        </p:nvPicPr>
        <p:blipFill>
          <a:blip r:embed="rId11"/>
          <a:srcRect/>
          <a:stretch/>
        </p:blipFill>
        <p:spPr>
          <a:xfrm>
            <a:off x="4569036" y="3414222"/>
            <a:ext cx="1516666" cy="15166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3" name="Image 0" descr="https://cdn.jwplayer.com/v2/media/IGgVhOcT/poster.jpg?width=1920"/>
          <p:cNvPicPr>
            <a:picLocks noChangeAspect="1"/>
          </p:cNvPicPr>
          <p:nvPr/>
        </p:nvPicPr>
        <p:blipFill>
          <a:blip r:embed="rId3"/>
          <a:srcRect/>
          <a:stretch/>
        </p:blipFill>
        <p:spPr>
          <a:xfrm>
            <a:off x="4573071" y="-4763"/>
            <a:ext cx="4572000" cy="5156200"/>
          </a:xfrm>
          <a:prstGeom prst="rect">
            <a:avLst/>
          </a:prstGeom>
        </p:spPr>
      </p:pic>
      <p:sp>
        <p:nvSpPr>
          <p:cNvPr id="4" name="Text 0"/>
          <p:cNvSpPr/>
          <p:nvPr/>
        </p:nvSpPr>
        <p:spPr>
          <a:xfrm>
            <a:off x="476250" y="471747"/>
            <a:ext cx="3619500"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Introduction</a:t>
            </a:r>
            <a:endParaRPr lang="en-US" sz="3000" dirty="0"/>
          </a:p>
        </p:txBody>
      </p:sp>
      <p:sp>
        <p:nvSpPr>
          <p:cNvPr id="5" name="Text 1"/>
          <p:cNvSpPr/>
          <p:nvPr/>
        </p:nvSpPr>
        <p:spPr>
          <a:xfrm>
            <a:off x="476250" y="1253047"/>
            <a:ext cx="3866912" cy="3413760"/>
          </a:xfrm>
          <a:prstGeom prst="rect">
            <a:avLst/>
          </a:prstGeom>
          <a:noFill/>
          <a:ln/>
        </p:spPr>
        <p:txBody>
          <a:bodyPr wrap="square" lIns="0" tIns="0" rIns="0" bIns="0" rtlCol="0" anchor="t"/>
          <a:lstStyle/>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With the rise of e-commerce, customers are constantly searching for the best deals and prices on the products they intend to buy. However, with so many websites offering the same product, it can be time-consuming and tedious for customers to compare prices across different websites.</a:t>
            </a:r>
            <a:endParaRPr lang="en-US" sz="1050" dirty="0"/>
          </a:p>
          <a:p>
            <a:pPr algn="l">
              <a:lnSpc>
                <a:spcPts val="1680"/>
              </a:lnSpc>
            </a:pP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The online laptop price predictor is a web-based machine learning tool that enables users to predict the prices of laptops based on various features such as the processor, memory, screen size, and brand. This tool offers a user-friendly interface that allows users to input the desired features and obtain an estimated price for a laptop.</a:t>
            </a:r>
            <a:endParaRPr lang="en-US" sz="1050" dirty="0"/>
          </a:p>
          <a:p>
            <a:pPr algn="l">
              <a:lnSpc>
                <a:spcPts val="1680"/>
              </a:lnSpc>
            </a:pP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With the ability to predict laptop prices accurately, online retailers can optimize their pricing strategies and offer customers competitive prices.</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7778697-8cc4-485a-a255-ca995d89fbf9?pitch-bytes=46387&amp;pitch-content-type=image%2Fjpeg"/>
          <p:cNvPicPr>
            <a:picLocks noChangeAspect="1"/>
          </p:cNvPicPr>
          <p:nvPr/>
        </p:nvPicPr>
        <p:blipFill>
          <a:blip r:embed="rId3"/>
          <a:srcRect t="12" b="12"/>
          <a:stretch/>
        </p:blipFill>
        <p:spPr>
          <a:xfrm>
            <a:off x="0" y="0"/>
            <a:ext cx="9144000" cy="5143500"/>
          </a:xfrm>
          <a:prstGeom prst="rect">
            <a:avLst/>
          </a:prstGeom>
        </p:spPr>
      </p:pic>
      <p:sp>
        <p:nvSpPr>
          <p:cNvPr id="4" name="Text 0"/>
          <p:cNvSpPr/>
          <p:nvPr/>
        </p:nvSpPr>
        <p:spPr>
          <a:xfrm>
            <a:off x="479696" y="931538"/>
            <a:ext cx="4671596" cy="3840480"/>
          </a:xfrm>
          <a:prstGeom prst="rect">
            <a:avLst/>
          </a:prstGeom>
          <a:noFill/>
          <a:ln/>
        </p:spPr>
        <p:txBody>
          <a:bodyPr wrap="square" lIns="0" tIns="0" rIns="0" bIns="0" rtlCol="0" anchor="t"/>
          <a:lstStyle/>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In the world of e-commerce, prices of products can fluctuate rapidly due to various factors such as competition, demand, supply, and market trends. For businesses, keeping track of these price changes is essential to remain competitive and to ensure profitability. This is where price trackers come into play.</a:t>
            </a:r>
            <a:endParaRPr lang="en-US" sz="1050" dirty="0"/>
          </a:p>
          <a:p>
            <a:pPr algn="l">
              <a:lnSpc>
                <a:spcPts val="1680"/>
              </a:lnSpc>
            </a:pP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The topic of "price tracker" is highly relevant in today's e-commerce landscape. It can help businesses to stay competitive by monitoring the prices of their products as well as those of their competitors, and provide valuable insights into market trends and consumer behavior that can inform pricing and marketing strategies.</a:t>
            </a:r>
            <a:endParaRPr lang="en-US" sz="1050" dirty="0"/>
          </a:p>
          <a:p>
            <a:pPr algn="l">
              <a:lnSpc>
                <a:spcPts val="1680"/>
              </a:lnSpc>
            </a:pPr>
            <a:endParaRPr lang="en-US" sz="1050" dirty="0"/>
          </a:p>
          <a:p>
            <a:pPr algn="l">
              <a:lnSpc>
                <a:spcPts val="1680"/>
              </a:lnSpc>
            </a:pPr>
            <a:r>
              <a:rPr lang="en-US" sz="1100" b="0" kern="0" spc="-12" dirty="0">
                <a:solidFill>
                  <a:srgbClr val="000000"/>
                </a:solidFill>
                <a:latin typeface="Public Sans" pitchFamily="34" charset="0"/>
                <a:ea typeface="Public Sans" pitchFamily="34" charset="-122"/>
                <a:cs typeface="Public Sans" pitchFamily="34" charset="-120"/>
              </a:rPr>
              <a:t>Price trackers can provide businesses with valuable insights into market trends, consumer behavior, and pricing strategies of their competitors, which can help them make informed decisions about their own pricing strategy. By using a price tracker, businesses can stay competitive and adjust their pricing strategies quickly to capitalize on opportunities and maintain profitability.</a:t>
            </a:r>
            <a:endParaRPr lang="en-US" sz="1050" dirty="0"/>
          </a:p>
        </p:txBody>
      </p:sp>
      <p:sp>
        <p:nvSpPr>
          <p:cNvPr id="5" name="Text 1"/>
          <p:cNvSpPr/>
          <p:nvPr/>
        </p:nvSpPr>
        <p:spPr>
          <a:xfrm>
            <a:off x="477718" y="313165"/>
            <a:ext cx="4762500" cy="342900"/>
          </a:xfrm>
          <a:prstGeom prst="rect">
            <a:avLst/>
          </a:prstGeom>
          <a:noFill/>
          <a:ln/>
        </p:spPr>
        <p:txBody>
          <a:bodyPr wrap="square" lIns="0" tIns="0" rIns="0" bIns="0" rtlCol="0" anchor="t"/>
          <a:lstStyle/>
          <a:p>
            <a:pPr algn="l">
              <a:lnSpc>
                <a:spcPts val="2700"/>
              </a:lnSpc>
            </a:pPr>
            <a:r>
              <a:rPr lang="en-US" sz="2300" b="1" kern="0" spc="-24" dirty="0">
                <a:solidFill>
                  <a:srgbClr val="000000"/>
                </a:solidFill>
                <a:latin typeface="General Sans" pitchFamily="34" charset="0"/>
                <a:ea typeface="General Sans" pitchFamily="34" charset="-122"/>
                <a:cs typeface="General Sans" pitchFamily="34" charset="-120"/>
              </a:rPr>
              <a:t>Motivation​</a:t>
            </a:r>
            <a:endParaRPr lang="en-US" sz="2250" dirty="0"/>
          </a:p>
        </p:txBody>
      </p:sp>
      <p:pic>
        <p:nvPicPr>
          <p:cNvPr id="6" name="Image 1" descr="https://media1.giphy.com/media/l0Iy3xQexepGmkxQA/giphy.gif"/>
          <p:cNvPicPr>
            <a:picLocks noChangeAspect="1"/>
          </p:cNvPicPr>
          <p:nvPr/>
        </p:nvPicPr>
        <p:blipFill>
          <a:blip r:embed="rId4"/>
          <a:srcRect l="2352" r="2352"/>
          <a:stretch/>
        </p:blipFill>
        <p:spPr>
          <a:xfrm>
            <a:off x="5366143" y="313239"/>
            <a:ext cx="2152254" cy="2258511"/>
          </a:xfrm>
          <a:prstGeom prst="rect">
            <a:avLst/>
          </a:prstGeom>
        </p:spPr>
      </p:pic>
      <p:pic>
        <p:nvPicPr>
          <p:cNvPr id="7" name="Image 2" descr="https://media1.giphy.com/media/mEPePVCHJnqbOTkzvP/giphy.gif"/>
          <p:cNvPicPr>
            <a:picLocks noChangeAspect="1"/>
          </p:cNvPicPr>
          <p:nvPr/>
        </p:nvPicPr>
        <p:blipFill>
          <a:blip r:embed="rId5"/>
          <a:srcRect l="5046" r="5046"/>
          <a:stretch/>
        </p:blipFill>
        <p:spPr>
          <a:xfrm>
            <a:off x="6875556" y="2574070"/>
            <a:ext cx="2057400" cy="22883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 name="Image 0" descr="https://media1.giphy.com/media/3o6Ztrq2mO37Z4SoPm/giphy.gif"/>
          <p:cNvPicPr>
            <a:picLocks noChangeAspect="1"/>
          </p:cNvPicPr>
          <p:nvPr/>
        </p:nvPicPr>
        <p:blipFill>
          <a:blip r:embed="rId3"/>
          <a:srcRect t="21875" b="21875"/>
          <a:stretch/>
        </p:blipFill>
        <p:spPr>
          <a:xfrm>
            <a:off x="0" y="0"/>
            <a:ext cx="9144000" cy="5143500"/>
          </a:xfrm>
          <a:prstGeom prst="rect">
            <a:avLst/>
          </a:prstGeom>
        </p:spPr>
      </p:pic>
      <p:sp>
        <p:nvSpPr>
          <p:cNvPr id="4" name="Text 0"/>
          <p:cNvSpPr/>
          <p:nvPr/>
        </p:nvSpPr>
        <p:spPr>
          <a:xfrm>
            <a:off x="476250" y="471747"/>
            <a:ext cx="4328815" cy="514350"/>
          </a:xfrm>
          <a:prstGeom prst="rect">
            <a:avLst/>
          </a:prstGeom>
          <a:noFill/>
          <a:ln/>
        </p:spPr>
        <p:txBody>
          <a:bodyPr wrap="square" lIns="0" tIns="0" rIns="0" bIns="0" rtlCol="0" anchor="t"/>
          <a:lstStyle/>
          <a:p>
            <a:pPr algn="l">
              <a:lnSpc>
                <a:spcPts val="4050"/>
              </a:lnSpc>
            </a:pPr>
            <a:r>
              <a:rPr lang="en-US" sz="3400" b="1" kern="0" spc="-24" dirty="0">
                <a:solidFill>
                  <a:srgbClr val="000000"/>
                </a:solidFill>
                <a:latin typeface="General Sans" pitchFamily="34" charset="0"/>
                <a:ea typeface="General Sans" pitchFamily="34" charset="-122"/>
                <a:cs typeface="General Sans" pitchFamily="34" charset="-120"/>
              </a:rPr>
              <a:t>Problem Statement​</a:t>
            </a:r>
            <a:endParaRPr lang="en-US" sz="3375" dirty="0"/>
          </a:p>
        </p:txBody>
      </p:sp>
      <p:sp>
        <p:nvSpPr>
          <p:cNvPr id="5" name="Text 1"/>
          <p:cNvSpPr/>
          <p:nvPr/>
        </p:nvSpPr>
        <p:spPr>
          <a:xfrm>
            <a:off x="476250" y="1310197"/>
            <a:ext cx="3866912" cy="975360"/>
          </a:xfrm>
          <a:prstGeom prst="rect">
            <a:avLst/>
          </a:prstGeom>
          <a:noFill/>
          <a:ln/>
        </p:spPr>
        <p:txBody>
          <a:bodyPr wrap="square" lIns="0" tIns="0" rIns="0" bIns="0" rtlCol="0" anchor="t"/>
          <a:lstStyle/>
          <a:p>
            <a:pPr algn="l">
              <a:lnSpc>
                <a:spcPts val="1920"/>
              </a:lnSpc>
            </a:pPr>
            <a:r>
              <a:rPr lang="en-US" sz="1200" b="0" kern="0" spc="-12" dirty="0">
                <a:solidFill>
                  <a:srgbClr val="000000"/>
                </a:solidFill>
                <a:latin typeface="Public Sans" pitchFamily="34" charset="0"/>
                <a:ea typeface="Public Sans" pitchFamily="34" charset="-122"/>
                <a:cs typeface="Public Sans" pitchFamily="34" charset="-120"/>
              </a:rPr>
              <a:t>The problem addressed by a price predictor is how to monitor and adjust pricing strategies in the e-commerce market to stay competitive and maximize profits.</a:t>
            </a:r>
            <a:endParaRPr lang="en-US" sz="1050" dirty="0"/>
          </a:p>
        </p:txBody>
      </p:sp>
      <p:pic>
        <p:nvPicPr>
          <p:cNvPr id="6" name="Image 1" descr="https://external-media.api.pitch.com/provider/icons8/doodle/critical-thinking.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06862" y="3609536"/>
            <a:ext cx="1537122" cy="1537122"/>
          </a:xfrm>
          <a:prstGeom prst="rect">
            <a:avLst/>
          </a:prstGeom>
        </p:spPr>
      </p:pic>
      <p:pic>
        <p:nvPicPr>
          <p:cNvPr id="7" name="Image 2" descr="https://external-media.api.pitch.com/provider/icons8/doodle/adobe-illustrator.sv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63435" y="3770375"/>
            <a:ext cx="1376211" cy="13762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3278968" y="476250"/>
            <a:ext cx="5389544" cy="857250"/>
          </a:xfrm>
          <a:prstGeom prst="roundRect">
            <a:avLst>
              <a:gd name="adj" fmla="val 14400"/>
            </a:avLst>
          </a:prstGeom>
          <a:solidFill>
            <a:srgbClr val="F5F8FE"/>
          </a:solidFill>
          <a:ln/>
        </p:spPr>
      </p:sp>
      <p:sp>
        <p:nvSpPr>
          <p:cNvPr id="4" name="Text 1"/>
          <p:cNvSpPr/>
          <p:nvPr/>
        </p:nvSpPr>
        <p:spPr>
          <a:xfrm>
            <a:off x="476250" y="474540"/>
            <a:ext cx="2591515"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Objectives</a:t>
            </a:r>
            <a:endParaRPr lang="en-US" sz="3000" dirty="0"/>
          </a:p>
        </p:txBody>
      </p:sp>
      <p:sp>
        <p:nvSpPr>
          <p:cNvPr id="5" name="Text 2"/>
          <p:cNvSpPr/>
          <p:nvPr/>
        </p:nvSpPr>
        <p:spPr>
          <a:xfrm>
            <a:off x="3833626" y="563024"/>
            <a:ext cx="4548188"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Accurately track the prices of products:</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primary objective of a real-time product price tracker is to provide accurate and up-to-date pricing information for products.</a:t>
            </a:r>
            <a:endParaRPr lang="en-US" sz="1200" dirty="0"/>
          </a:p>
        </p:txBody>
      </p:sp>
      <p:sp>
        <p:nvSpPr>
          <p:cNvPr id="6" name="Shape 3"/>
          <p:cNvSpPr/>
          <p:nvPr/>
        </p:nvSpPr>
        <p:spPr>
          <a:xfrm>
            <a:off x="3278968" y="1521128"/>
            <a:ext cx="5389544" cy="857250"/>
          </a:xfrm>
          <a:prstGeom prst="roundRect">
            <a:avLst>
              <a:gd name="adj" fmla="val 14400"/>
            </a:avLst>
          </a:prstGeom>
          <a:solidFill>
            <a:srgbClr val="F5F8FE"/>
          </a:solidFill>
          <a:ln/>
        </p:spPr>
      </p:sp>
      <p:sp>
        <p:nvSpPr>
          <p:cNvPr id="7" name="Text 4"/>
          <p:cNvSpPr/>
          <p:nvPr/>
        </p:nvSpPr>
        <p:spPr>
          <a:xfrm>
            <a:off x="3833626" y="1634994"/>
            <a:ext cx="4548188"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Identify pricing trends:</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price tracker should help businesses identify pricing trends over time, such as seasonal fluctuations or changes in demand.</a:t>
            </a:r>
            <a:endParaRPr lang="en-US" sz="1200" dirty="0"/>
          </a:p>
        </p:txBody>
      </p:sp>
      <p:sp>
        <p:nvSpPr>
          <p:cNvPr id="8" name="Shape 5"/>
          <p:cNvSpPr/>
          <p:nvPr/>
        </p:nvSpPr>
        <p:spPr>
          <a:xfrm>
            <a:off x="3278968" y="2613631"/>
            <a:ext cx="5389544" cy="857250"/>
          </a:xfrm>
          <a:prstGeom prst="roundRect">
            <a:avLst>
              <a:gd name="adj" fmla="val 14400"/>
            </a:avLst>
          </a:prstGeom>
          <a:solidFill>
            <a:srgbClr val="F5F8FE"/>
          </a:solidFill>
          <a:ln/>
        </p:spPr>
      </p:sp>
      <p:sp>
        <p:nvSpPr>
          <p:cNvPr id="9" name="Text 6"/>
          <p:cNvSpPr/>
          <p:nvPr/>
        </p:nvSpPr>
        <p:spPr>
          <a:xfrm>
            <a:off x="3833626" y="2700404"/>
            <a:ext cx="4548188"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Alert users to price changes:</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price tracker should help businesses identify pricing trends over time, such as seasonal fluctuations or changes in demand.</a:t>
            </a:r>
            <a:endParaRPr lang="en-US" sz="1200" dirty="0"/>
          </a:p>
        </p:txBody>
      </p:sp>
      <p:sp>
        <p:nvSpPr>
          <p:cNvPr id="10" name="Text 7"/>
          <p:cNvSpPr/>
          <p:nvPr/>
        </p:nvSpPr>
        <p:spPr>
          <a:xfrm>
            <a:off x="3563165" y="718268"/>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sp>
        <p:nvSpPr>
          <p:cNvPr id="11" name="Text 8"/>
          <p:cNvSpPr/>
          <p:nvPr/>
        </p:nvSpPr>
        <p:spPr>
          <a:xfrm>
            <a:off x="3563165" y="1769810"/>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sp>
        <p:nvSpPr>
          <p:cNvPr id="12" name="Text 9"/>
          <p:cNvSpPr/>
          <p:nvPr/>
        </p:nvSpPr>
        <p:spPr>
          <a:xfrm>
            <a:off x="3563165" y="2860785"/>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sp>
        <p:nvSpPr>
          <p:cNvPr id="13" name="Shape 10"/>
          <p:cNvSpPr/>
          <p:nvPr/>
        </p:nvSpPr>
        <p:spPr>
          <a:xfrm>
            <a:off x="3277897" y="3734309"/>
            <a:ext cx="5389544" cy="857250"/>
          </a:xfrm>
          <a:prstGeom prst="roundRect">
            <a:avLst>
              <a:gd name="adj" fmla="val 14400"/>
            </a:avLst>
          </a:prstGeom>
          <a:solidFill>
            <a:srgbClr val="F5F8FE"/>
          </a:solidFill>
          <a:ln/>
        </p:spPr>
      </p:sp>
      <p:sp>
        <p:nvSpPr>
          <p:cNvPr id="14" name="Text 11"/>
          <p:cNvSpPr/>
          <p:nvPr/>
        </p:nvSpPr>
        <p:spPr>
          <a:xfrm>
            <a:off x="3563165" y="3979073"/>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sp>
        <p:nvSpPr>
          <p:cNvPr id="15" name="Text 12"/>
          <p:cNvSpPr/>
          <p:nvPr/>
        </p:nvSpPr>
        <p:spPr>
          <a:xfrm>
            <a:off x="3833626" y="3824100"/>
            <a:ext cx="4548188"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Provide historical pricing data:</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tracker should store pricing data over time, so users can analyze past pricing trends and make informed decisions.</a:t>
            </a:r>
            <a:endParaRPr lang="en-US" sz="1200" dirty="0"/>
          </a:p>
        </p:txBody>
      </p:sp>
      <p:pic>
        <p:nvPicPr>
          <p:cNvPr id="16" name="Image 0" descr="https://external-media.api.pitch.com/provider/icons8/ultraviolet/money-bag.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328" y="1333044"/>
            <a:ext cx="1223692" cy="1223692"/>
          </a:xfrm>
          <a:prstGeom prst="rect">
            <a:avLst/>
          </a:prstGeom>
        </p:spPr>
      </p:pic>
      <p:pic>
        <p:nvPicPr>
          <p:cNvPr id="17" name="Image 1" descr="https://external-media.api.pitch.com/provider/icons8/ultraviolet/technology-items.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41328" y="3048661"/>
            <a:ext cx="1231940" cy="1231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3" name="Shape 0"/>
          <p:cNvSpPr/>
          <p:nvPr/>
        </p:nvSpPr>
        <p:spPr>
          <a:xfrm>
            <a:off x="3278968" y="476250"/>
            <a:ext cx="5389544" cy="857250"/>
          </a:xfrm>
          <a:prstGeom prst="roundRect">
            <a:avLst>
              <a:gd name="adj" fmla="val 14400"/>
            </a:avLst>
          </a:prstGeom>
          <a:solidFill>
            <a:srgbClr val="F5F8FE"/>
          </a:solidFill>
          <a:ln/>
        </p:spPr>
      </p:sp>
      <p:sp>
        <p:nvSpPr>
          <p:cNvPr id="4" name="Text 1"/>
          <p:cNvSpPr/>
          <p:nvPr/>
        </p:nvSpPr>
        <p:spPr>
          <a:xfrm>
            <a:off x="476250" y="474540"/>
            <a:ext cx="2591514"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Objectives</a:t>
            </a:r>
            <a:endParaRPr lang="en-US" sz="3000" dirty="0"/>
          </a:p>
        </p:txBody>
      </p:sp>
      <p:sp>
        <p:nvSpPr>
          <p:cNvPr id="5" name="Text 2"/>
          <p:cNvSpPr/>
          <p:nvPr/>
        </p:nvSpPr>
        <p:spPr>
          <a:xfrm>
            <a:off x="3833626" y="604264"/>
            <a:ext cx="4548188"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Customization:</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tool should allow users to customize their tracking preferences, such as setting price thresholds or selecting specific products or categories to track.</a:t>
            </a:r>
            <a:endParaRPr lang="en-US" sz="1200" dirty="0"/>
          </a:p>
        </p:txBody>
      </p:sp>
      <p:sp>
        <p:nvSpPr>
          <p:cNvPr id="6" name="Shape 3"/>
          <p:cNvSpPr/>
          <p:nvPr/>
        </p:nvSpPr>
        <p:spPr>
          <a:xfrm>
            <a:off x="3278968" y="1521128"/>
            <a:ext cx="5389544" cy="857250"/>
          </a:xfrm>
          <a:prstGeom prst="roundRect">
            <a:avLst>
              <a:gd name="adj" fmla="val 14400"/>
            </a:avLst>
          </a:prstGeom>
          <a:solidFill>
            <a:srgbClr val="F5F8FE"/>
          </a:solidFill>
          <a:ln/>
        </p:spPr>
      </p:sp>
      <p:sp>
        <p:nvSpPr>
          <p:cNvPr id="7" name="Text 4"/>
          <p:cNvSpPr/>
          <p:nvPr/>
        </p:nvSpPr>
        <p:spPr>
          <a:xfrm>
            <a:off x="3833626" y="1607901"/>
            <a:ext cx="4927580" cy="685800"/>
          </a:xfrm>
          <a:prstGeom prst="rect">
            <a:avLst/>
          </a:prstGeom>
          <a:noFill/>
          <a:ln/>
        </p:spPr>
        <p:txBody>
          <a:bodyPr wrap="square" lIns="0" tIns="0" rIns="0" bIns="0" rtlCol="0" anchor="t"/>
          <a:lstStyle/>
          <a:p>
            <a:pPr algn="l">
              <a:lnSpc>
                <a:spcPts val="1800"/>
              </a:lnSpc>
            </a:pPr>
            <a:r>
              <a:rPr lang="en-US" sz="1200" b="1" kern="0" spc="12" dirty="0">
                <a:solidFill>
                  <a:srgbClr val="000000"/>
                </a:solidFill>
                <a:latin typeface="General Sans" pitchFamily="34" charset="0"/>
                <a:ea typeface="General Sans" pitchFamily="34" charset="-122"/>
                <a:cs typeface="General Sans" pitchFamily="34" charset="-120"/>
              </a:rPr>
              <a:t>Integrate with e-commerce platforms:</a:t>
            </a:r>
            <a:endParaRPr lang="en-US" sz="1200" dirty="0"/>
          </a:p>
          <a:p>
            <a:pPr algn="l">
              <a:lnSpc>
                <a:spcPts val="1800"/>
              </a:lnSpc>
            </a:pPr>
            <a:r>
              <a:rPr lang="en-US" sz="900" b="0" kern="0" spc="12" dirty="0">
                <a:solidFill>
                  <a:srgbClr val="000000"/>
                </a:solidFill>
                <a:latin typeface="General Sans" pitchFamily="34" charset="0"/>
                <a:ea typeface="General Sans" pitchFamily="34" charset="-122"/>
                <a:cs typeface="General Sans" pitchFamily="34" charset="-120"/>
              </a:rPr>
              <a:t>The tool should integrate with popular e-commerce platforms, such as Amazon or Flipkart, to make it easier for businesses to track product prices across multiple channels.</a:t>
            </a:r>
            <a:endParaRPr lang="en-US" sz="1200" dirty="0"/>
          </a:p>
        </p:txBody>
      </p:sp>
      <p:sp>
        <p:nvSpPr>
          <p:cNvPr id="8" name="Text 5"/>
          <p:cNvSpPr/>
          <p:nvPr/>
        </p:nvSpPr>
        <p:spPr>
          <a:xfrm>
            <a:off x="3563165" y="718268"/>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sp>
        <p:nvSpPr>
          <p:cNvPr id="9" name="Text 6"/>
          <p:cNvSpPr/>
          <p:nvPr/>
        </p:nvSpPr>
        <p:spPr>
          <a:xfrm>
            <a:off x="3563165" y="1769810"/>
            <a:ext cx="168950" cy="365760"/>
          </a:xfrm>
          <a:prstGeom prst="rect">
            <a:avLst/>
          </a:prstGeom>
          <a:noFill/>
          <a:ln/>
        </p:spPr>
        <p:txBody>
          <a:bodyPr wrap="none" lIns="0" tIns="0" rIns="0" bIns="0" rtlCol="0" anchor="ctr">
            <a:spAutoFit/>
          </a:bodyPr>
          <a:lstStyle/>
          <a:p>
            <a:pPr algn="l">
              <a:lnSpc>
                <a:spcPts val="2880"/>
              </a:lnSpc>
            </a:pPr>
            <a:r>
              <a:rPr lang="en-US" sz="1800" b="0" kern="0" spc="-12" dirty="0">
                <a:solidFill>
                  <a:srgbClr val="0568FD"/>
                </a:solidFill>
                <a:latin typeface="Public Sans" pitchFamily="34" charset="0"/>
                <a:ea typeface="Public Sans" pitchFamily="34" charset="-122"/>
                <a:cs typeface="Public Sans" pitchFamily="34" charset="-120"/>
              </a:rPr>
              <a:t>✓</a:t>
            </a:r>
            <a:endParaRPr lang="en-US" sz="1800" dirty="0"/>
          </a:p>
        </p:txBody>
      </p:sp>
      <p:pic>
        <p:nvPicPr>
          <p:cNvPr id="10" name="Image 0" descr="https://external-media.api.pitch.com/provider/icons8/ultraviolet/banknotes.sv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06424" y="1234199"/>
            <a:ext cx="1545237" cy="1545237"/>
          </a:xfrm>
          <a:prstGeom prst="rect">
            <a:avLst/>
          </a:prstGeom>
        </p:spPr>
      </p:pic>
      <p:pic>
        <p:nvPicPr>
          <p:cNvPr id="11" name="Image 1" descr="https://external-media.api.pitch.com/provider/icons8/ultraviolet/conference-call.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06291" y="3188880"/>
            <a:ext cx="1542941" cy="1542941"/>
          </a:xfrm>
          <a:prstGeom prst="rect">
            <a:avLst/>
          </a:prstGeom>
        </p:spPr>
      </p:pic>
      <p:pic>
        <p:nvPicPr>
          <p:cNvPr id="12" name="Image 2" descr="https://external-media.api.pitch.com/provider/icons8/ultraviolet/combo-chart.sv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968402" y="3188880"/>
            <a:ext cx="1476956" cy="1476956"/>
          </a:xfrm>
          <a:prstGeom prst="rect">
            <a:avLst/>
          </a:prstGeom>
        </p:spPr>
      </p:pic>
      <p:pic>
        <p:nvPicPr>
          <p:cNvPr id="13" name="Image 3" descr="https://external-media.api.pitch.com/provider/icons8/ultraviolet/download-from-cloud.sv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16061" y="3188880"/>
            <a:ext cx="1454388" cy="14543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476470" y="797103"/>
            <a:ext cx="4287560" cy="771525"/>
          </a:xfrm>
          <a:prstGeom prst="rect">
            <a:avLst/>
          </a:prstGeom>
          <a:noFill/>
          <a:ln/>
        </p:spPr>
        <p:txBody>
          <a:bodyPr wrap="square" lIns="0" tIns="0" rIns="0" bIns="0" rtlCol="0" anchor="t"/>
          <a:lstStyle/>
          <a:p>
            <a:pPr algn="l">
              <a:lnSpc>
                <a:spcPts val="2025"/>
              </a:lnSpc>
            </a:pPr>
            <a:r>
              <a:rPr lang="en-US" sz="1400" b="1" kern="0" spc="12" dirty="0">
                <a:solidFill>
                  <a:srgbClr val="000000"/>
                </a:solidFill>
                <a:latin typeface="General Sans" pitchFamily="34" charset="0"/>
                <a:ea typeface="General Sans" pitchFamily="34" charset="-122"/>
                <a:cs typeface="General Sans" pitchFamily="34" charset="-120"/>
              </a:rPr>
              <a:t>1. Web scraping:</a:t>
            </a:r>
            <a:endParaRPr lang="en-US" sz="1350" dirty="0"/>
          </a:p>
          <a:p>
            <a:pPr algn="l">
              <a:lnSpc>
                <a:spcPts val="2025"/>
              </a:lnSpc>
            </a:pPr>
            <a:r>
              <a:rPr lang="en-US" sz="900" b="0" kern="0" spc="12" dirty="0">
                <a:solidFill>
                  <a:srgbClr val="000000"/>
                </a:solidFill>
                <a:latin typeface="General Sans" pitchFamily="34" charset="0"/>
                <a:ea typeface="General Sans" pitchFamily="34" charset="-122"/>
                <a:cs typeface="General Sans" pitchFamily="34" charset="-120"/>
              </a:rPr>
              <a:t>This involves using software to extract pricing data from e-commerce websites, manufacturer websites, and other online sources.</a:t>
            </a:r>
            <a:endParaRPr lang="en-US" sz="1350" dirty="0"/>
          </a:p>
        </p:txBody>
      </p:sp>
      <p:sp>
        <p:nvSpPr>
          <p:cNvPr id="4" name="Text 1"/>
          <p:cNvSpPr/>
          <p:nvPr/>
        </p:nvSpPr>
        <p:spPr>
          <a:xfrm>
            <a:off x="476250" y="1643108"/>
            <a:ext cx="4287738" cy="771525"/>
          </a:xfrm>
          <a:prstGeom prst="rect">
            <a:avLst/>
          </a:prstGeom>
          <a:noFill/>
          <a:ln/>
        </p:spPr>
        <p:txBody>
          <a:bodyPr wrap="square" lIns="0" tIns="0" rIns="0" bIns="0" rtlCol="0" anchor="t"/>
          <a:lstStyle/>
          <a:p>
            <a:pPr algn="l">
              <a:lnSpc>
                <a:spcPts val="2025"/>
              </a:lnSpc>
            </a:pPr>
            <a:r>
              <a:rPr lang="en-US" sz="1400" b="1" kern="0" spc="12" dirty="0">
                <a:solidFill>
                  <a:srgbClr val="000000"/>
                </a:solidFill>
                <a:latin typeface="General Sans" pitchFamily="34" charset="0"/>
                <a:ea typeface="General Sans" pitchFamily="34" charset="-122"/>
                <a:cs typeface="General Sans" pitchFamily="34" charset="-120"/>
              </a:rPr>
              <a:t>2. API integration:</a:t>
            </a:r>
            <a:endParaRPr lang="en-US" sz="1350" dirty="0"/>
          </a:p>
          <a:p>
            <a:pPr algn="l">
              <a:lnSpc>
                <a:spcPts val="2025"/>
              </a:lnSpc>
            </a:pPr>
            <a:r>
              <a:rPr lang="en-US" sz="900" b="0" kern="0" spc="12" dirty="0">
                <a:solidFill>
                  <a:srgbClr val="000000"/>
                </a:solidFill>
                <a:latin typeface="General Sans" pitchFamily="34" charset="0"/>
                <a:ea typeface="General Sans" pitchFamily="34" charset="-122"/>
                <a:cs typeface="General Sans" pitchFamily="34" charset="-120"/>
              </a:rPr>
              <a:t>Many e-commerce websites and other online retailers offer APIs that allow third-party developers to access pricing and product information.</a:t>
            </a:r>
            <a:endParaRPr lang="en-US" sz="1350" dirty="0"/>
          </a:p>
        </p:txBody>
      </p:sp>
      <p:sp>
        <p:nvSpPr>
          <p:cNvPr id="5" name="Text 2"/>
          <p:cNvSpPr/>
          <p:nvPr/>
        </p:nvSpPr>
        <p:spPr>
          <a:xfrm>
            <a:off x="476250" y="2508986"/>
            <a:ext cx="4287738" cy="771525"/>
          </a:xfrm>
          <a:prstGeom prst="rect">
            <a:avLst/>
          </a:prstGeom>
          <a:noFill/>
          <a:ln/>
        </p:spPr>
        <p:txBody>
          <a:bodyPr wrap="square" lIns="0" tIns="0" rIns="0" bIns="0" rtlCol="0" anchor="t"/>
          <a:lstStyle/>
          <a:p>
            <a:pPr algn="l">
              <a:lnSpc>
                <a:spcPts val="2025"/>
              </a:lnSpc>
            </a:pPr>
            <a:r>
              <a:rPr lang="en-US" sz="1400" b="1" kern="0" spc="12" dirty="0">
                <a:solidFill>
                  <a:srgbClr val="000000"/>
                </a:solidFill>
                <a:latin typeface="General Sans" pitchFamily="34" charset="0"/>
                <a:ea typeface="General Sans" pitchFamily="34" charset="-122"/>
                <a:cs typeface="General Sans" pitchFamily="34" charset="-120"/>
              </a:rPr>
              <a:t>3. Data feeds:</a:t>
            </a:r>
            <a:endParaRPr lang="en-US" sz="1350" dirty="0"/>
          </a:p>
          <a:p>
            <a:pPr algn="l">
              <a:lnSpc>
                <a:spcPts val="2025"/>
              </a:lnSpc>
            </a:pPr>
            <a:r>
              <a:rPr lang="en-US" sz="900" b="0" kern="0" spc="12" dirty="0">
                <a:solidFill>
                  <a:srgbClr val="000000"/>
                </a:solidFill>
                <a:latin typeface="General Sans" pitchFamily="34" charset="0"/>
                <a:ea typeface="General Sans" pitchFamily="34" charset="-122"/>
                <a:cs typeface="General Sans" pitchFamily="34" charset="-120"/>
              </a:rPr>
              <a:t>Some e-commerce websites offer product and pricing data feeds that can be used to build a price tracker.</a:t>
            </a:r>
            <a:endParaRPr lang="en-US" sz="1350" dirty="0"/>
          </a:p>
        </p:txBody>
      </p:sp>
      <p:sp>
        <p:nvSpPr>
          <p:cNvPr id="6" name="Text 3"/>
          <p:cNvSpPr/>
          <p:nvPr/>
        </p:nvSpPr>
        <p:spPr>
          <a:xfrm>
            <a:off x="476250" y="3400946"/>
            <a:ext cx="4287738" cy="1028700"/>
          </a:xfrm>
          <a:prstGeom prst="rect">
            <a:avLst/>
          </a:prstGeom>
          <a:noFill/>
          <a:ln/>
        </p:spPr>
        <p:txBody>
          <a:bodyPr wrap="square" lIns="0" tIns="0" rIns="0" bIns="0" rtlCol="0" anchor="t"/>
          <a:lstStyle/>
          <a:p>
            <a:pPr algn="l">
              <a:lnSpc>
                <a:spcPts val="2025"/>
              </a:lnSpc>
            </a:pPr>
            <a:r>
              <a:rPr lang="en-US" sz="1400" b="1" kern="0" spc="12" dirty="0">
                <a:solidFill>
                  <a:srgbClr val="000000"/>
                </a:solidFill>
                <a:latin typeface="General Sans" pitchFamily="34" charset="0"/>
                <a:ea typeface="General Sans" pitchFamily="34" charset="-122"/>
                <a:cs typeface="General Sans" pitchFamily="34" charset="-120"/>
              </a:rPr>
              <a:t>4. Machine learning:</a:t>
            </a:r>
            <a:endParaRPr lang="en-US" sz="1350" dirty="0"/>
          </a:p>
          <a:p>
            <a:pPr algn="l">
              <a:lnSpc>
                <a:spcPts val="2025"/>
              </a:lnSpc>
            </a:pPr>
            <a:r>
              <a:rPr lang="en-US" sz="900" b="0" kern="0" spc="12" dirty="0">
                <a:solidFill>
                  <a:srgbClr val="000000"/>
                </a:solidFill>
                <a:latin typeface="General Sans" pitchFamily="34" charset="0"/>
                <a:ea typeface="General Sans" pitchFamily="34" charset="-122"/>
                <a:cs typeface="General Sans" pitchFamily="34" charset="-120"/>
              </a:rPr>
              <a:t>Machine learning algorithms can be used to analyze historical pricing data and make predictions about future price trends.</a:t>
            </a:r>
            <a:endParaRPr lang="en-US" sz="1350" dirty="0"/>
          </a:p>
          <a:p>
            <a:pPr algn="l">
              <a:lnSpc>
                <a:spcPts val="2025"/>
              </a:lnSpc>
            </a:pPr>
            <a:endParaRPr lang="en-US" sz="1350" dirty="0"/>
          </a:p>
        </p:txBody>
      </p:sp>
      <p:sp>
        <p:nvSpPr>
          <p:cNvPr id="7" name="Text 4"/>
          <p:cNvSpPr/>
          <p:nvPr/>
        </p:nvSpPr>
        <p:spPr>
          <a:xfrm>
            <a:off x="476250" y="225804"/>
            <a:ext cx="3619500" cy="457200"/>
          </a:xfrm>
          <a:prstGeom prst="rect">
            <a:avLst/>
          </a:prstGeom>
          <a:noFill/>
          <a:ln/>
        </p:spPr>
        <p:txBody>
          <a:bodyPr wrap="square" lIns="0" tIns="0" rIns="0" bIns="0" rtlCol="0" anchor="t"/>
          <a:lstStyle/>
          <a:p>
            <a:pPr algn="l">
              <a:lnSpc>
                <a:spcPts val="3600"/>
              </a:lnSpc>
            </a:pPr>
            <a:r>
              <a:rPr lang="en-US" sz="3000" b="1" kern="0" spc="-24" dirty="0">
                <a:solidFill>
                  <a:srgbClr val="000000"/>
                </a:solidFill>
                <a:latin typeface="General Sans" pitchFamily="34" charset="0"/>
                <a:ea typeface="General Sans" pitchFamily="34" charset="-122"/>
                <a:cs typeface="General Sans" pitchFamily="34" charset="-120"/>
              </a:rPr>
              <a:t>Methodology</a:t>
            </a:r>
            <a:endParaRPr lang="en-US" sz="3000" dirty="0"/>
          </a:p>
        </p:txBody>
      </p:sp>
      <p:pic>
        <p:nvPicPr>
          <p:cNvPr id="8" name="Image 0" descr="https://pitch-assets-ccb95893-de3f-4266-973c-20049231b248.s3.eu-west-1.amazonaws.com/51a7bbf8-11ca-4a00-8732-296b4f844c1f?pitch-bytes=892956&amp;pitch-content-type=image%2Fpng"/>
          <p:cNvPicPr>
            <a:picLocks noChangeAspect="1"/>
          </p:cNvPicPr>
          <p:nvPr/>
        </p:nvPicPr>
        <p:blipFill>
          <a:blip r:embed="rId3"/>
          <a:srcRect r="24002"/>
          <a:stretch/>
        </p:blipFill>
        <p:spPr>
          <a:xfrm>
            <a:off x="4874610" y="476623"/>
            <a:ext cx="3796465" cy="4191000"/>
          </a:xfrm>
          <a:prstGeom prst="rect">
            <a:avLst/>
          </a:prstGeom>
        </p:spPr>
      </p:pic>
      <p:sp>
        <p:nvSpPr>
          <p:cNvPr id="9" name="Text 5"/>
          <p:cNvSpPr/>
          <p:nvPr/>
        </p:nvSpPr>
        <p:spPr>
          <a:xfrm>
            <a:off x="476250" y="4248380"/>
            <a:ext cx="4287738" cy="514350"/>
          </a:xfrm>
          <a:prstGeom prst="rect">
            <a:avLst/>
          </a:prstGeom>
          <a:noFill/>
          <a:ln/>
        </p:spPr>
        <p:txBody>
          <a:bodyPr wrap="square" lIns="0" tIns="0" rIns="0" bIns="0" rtlCol="0" anchor="t"/>
          <a:lstStyle/>
          <a:p>
            <a:pPr algn="l">
              <a:lnSpc>
                <a:spcPts val="2025"/>
              </a:lnSpc>
            </a:pPr>
            <a:r>
              <a:rPr lang="en-US" sz="1400" b="1" kern="0" spc="12" dirty="0">
                <a:solidFill>
                  <a:srgbClr val="000000"/>
                </a:solidFill>
                <a:latin typeface="General Sans" pitchFamily="34" charset="0"/>
                <a:ea typeface="General Sans" pitchFamily="34" charset="-122"/>
                <a:cs typeface="General Sans" pitchFamily="34" charset="-120"/>
              </a:rPr>
              <a:t>5. Crowdsourcing:</a:t>
            </a:r>
            <a:endParaRPr lang="en-US" sz="1350" dirty="0"/>
          </a:p>
          <a:p>
            <a:pPr algn="l">
              <a:lnSpc>
                <a:spcPts val="2025"/>
              </a:lnSpc>
            </a:pPr>
            <a:r>
              <a:rPr lang="en-US" sz="900" b="0" kern="0" spc="12" dirty="0">
                <a:solidFill>
                  <a:srgbClr val="000000"/>
                </a:solidFill>
                <a:latin typeface="General Sans" pitchFamily="34" charset="0"/>
                <a:ea typeface="General Sans" pitchFamily="34" charset="-122"/>
                <a:cs typeface="General Sans" pitchFamily="34" charset="-120"/>
              </a:rPr>
              <a:t> A price tracker can be built by crowdsourcing pricing data from users.</a:t>
            </a:r>
            <a:endParaRPr lang="en-US" sz="1350" dirty="0"/>
          </a:p>
        </p:txBody>
      </p:sp>
      <p:sp>
        <p:nvSpPr>
          <p:cNvPr id="10" name="Shape 6"/>
          <p:cNvSpPr/>
          <p:nvPr/>
        </p:nvSpPr>
        <p:spPr>
          <a:xfrm>
            <a:off x="476573" y="4919798"/>
            <a:ext cx="3619500" cy="0"/>
          </a:xfrm>
          <a:prstGeom prst="line">
            <a:avLst/>
          </a:prstGeom>
          <a:solidFill>
            <a:srgbClr val="0568FD"/>
          </a:solidFill>
          <a:ln w="5292">
            <a:solidFill>
              <a:srgbClr val="E5E5E5"/>
            </a:solidFill>
            <a:prstDash val="solid"/>
            <a:headEnd type="none"/>
            <a:tailEnd type="none"/>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1258</Words>
  <Application>Microsoft Office PowerPoint</Application>
  <PresentationFormat>On-screen Show (16:9)</PresentationFormat>
  <Paragraphs>108</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General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FINAL_PPT_MP</dc:title>
  <dc:subject>PptxGenJS Presentation</dc:subject>
  <dc:creator>Pitch Software GmbH</dc:creator>
  <cp:lastModifiedBy>Ritesh Shetty</cp:lastModifiedBy>
  <cp:revision>2</cp:revision>
  <dcterms:created xsi:type="dcterms:W3CDTF">2023-05-10T23:55:46Z</dcterms:created>
  <dcterms:modified xsi:type="dcterms:W3CDTF">2023-05-10T23:58:19Z</dcterms:modified>
</cp:coreProperties>
</file>